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44"/>
  </p:notesMasterIdLst>
  <p:handoutMasterIdLst>
    <p:handoutMasterId r:id="rId45"/>
  </p:handoutMasterIdLst>
  <p:sldIdLst>
    <p:sldId id="333" r:id="rId5"/>
    <p:sldId id="294" r:id="rId6"/>
    <p:sldId id="256" r:id="rId7"/>
    <p:sldId id="261" r:id="rId8"/>
    <p:sldId id="258" r:id="rId9"/>
    <p:sldId id="286" r:id="rId10"/>
    <p:sldId id="287" r:id="rId11"/>
    <p:sldId id="264" r:id="rId12"/>
    <p:sldId id="259" r:id="rId13"/>
    <p:sldId id="263" r:id="rId14"/>
    <p:sldId id="262" r:id="rId15"/>
    <p:sldId id="265" r:id="rId16"/>
    <p:sldId id="266" r:id="rId17"/>
    <p:sldId id="284" r:id="rId18"/>
    <p:sldId id="267" r:id="rId19"/>
    <p:sldId id="285" r:id="rId20"/>
    <p:sldId id="268" r:id="rId21"/>
    <p:sldId id="269" r:id="rId22"/>
    <p:sldId id="289" r:id="rId23"/>
    <p:sldId id="270" r:id="rId24"/>
    <p:sldId id="271" r:id="rId25"/>
    <p:sldId id="272" r:id="rId26"/>
    <p:sldId id="273" r:id="rId27"/>
    <p:sldId id="274" r:id="rId28"/>
    <p:sldId id="275" r:id="rId29"/>
    <p:sldId id="276" r:id="rId30"/>
    <p:sldId id="282" r:id="rId31"/>
    <p:sldId id="288" r:id="rId32"/>
    <p:sldId id="279" r:id="rId33"/>
    <p:sldId id="277" r:id="rId34"/>
    <p:sldId id="278" r:id="rId35"/>
    <p:sldId id="280" r:id="rId36"/>
    <p:sldId id="281" r:id="rId37"/>
    <p:sldId id="334" r:id="rId38"/>
    <p:sldId id="336" r:id="rId39"/>
    <p:sldId id="335" r:id="rId40"/>
    <p:sldId id="337" r:id="rId41"/>
    <p:sldId id="283" r:id="rId42"/>
    <p:sldId id="260" r:id="rId43"/>
  </p:sldIdLst>
  <p:sldSz cx="12192000" cy="6858000"/>
  <p:notesSz cx="6858000" cy="9144000"/>
  <p:defaultTextStyle>
    <a:defPPr rtl="0">
      <a:defRPr lang="es-MX"/>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16AF8-6AF5-0735-722B-DFCA3BC6B10A}" v="2309" dt="2024-11-25T23:37:18.385"/>
    <p1510:client id="{B9A65983-B093-26F8-2C0E-C40F726B31EC}" v="212" dt="2024-11-26T06:54:38.197"/>
    <p1510:client id="{F02CE573-ED28-4F20-BE84-7D41C7315F27}" v="14" dt="2024-11-26T17:55:35.03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05" autoAdjust="0"/>
  </p:normalViewPr>
  <p:slideViewPr>
    <p:cSldViewPr snapToGrid="0">
      <p:cViewPr varScale="1">
        <p:scale>
          <a:sx n="103" d="100"/>
          <a:sy n="103" d="100"/>
        </p:scale>
        <p:origin x="912"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7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OMA DURAZO PRECIADO" userId="f88c4df8-dd96-42b6-afb3-8e2a38005de4" providerId="ADAL" clId="{F02CE573-ED28-4F20-BE84-7D41C7315F27}"/>
    <pc:docChg chg="modSld">
      <pc:chgData name="PALOMA DURAZO PRECIADO" userId="f88c4df8-dd96-42b6-afb3-8e2a38005de4" providerId="ADAL" clId="{F02CE573-ED28-4F20-BE84-7D41C7315F27}" dt="2024-11-26T17:55:35.035" v="14"/>
      <pc:docMkLst>
        <pc:docMk/>
      </pc:docMkLst>
      <pc:sldChg chg="modSp">
        <pc:chgData name="PALOMA DURAZO PRECIADO" userId="f88c4df8-dd96-42b6-afb3-8e2a38005de4" providerId="ADAL" clId="{F02CE573-ED28-4F20-BE84-7D41C7315F27}" dt="2024-11-26T17:54:15.378" v="1" actId="14100"/>
        <pc:sldMkLst>
          <pc:docMk/>
          <pc:sldMk cId="1487700712" sldId="256"/>
        </pc:sldMkLst>
        <pc:picChg chg="mod">
          <ac:chgData name="PALOMA DURAZO PRECIADO" userId="f88c4df8-dd96-42b6-afb3-8e2a38005de4" providerId="ADAL" clId="{F02CE573-ED28-4F20-BE84-7D41C7315F27}" dt="2024-11-26T17:54:15.378" v="1" actId="14100"/>
          <ac:picMkLst>
            <pc:docMk/>
            <pc:sldMk cId="1487700712" sldId="256"/>
            <ac:picMk id="4" creationId="{91F1145B-ABE6-68BA-22D4-E11893A560A6}"/>
          </ac:picMkLst>
        </pc:picChg>
      </pc:sldChg>
      <pc:sldChg chg="modSp">
        <pc:chgData name="PALOMA DURAZO PRECIADO" userId="f88c4df8-dd96-42b6-afb3-8e2a38005de4" providerId="ADAL" clId="{F02CE573-ED28-4F20-BE84-7D41C7315F27}" dt="2024-11-26T17:54:31.649" v="3" actId="1076"/>
        <pc:sldMkLst>
          <pc:docMk/>
          <pc:sldMk cId="1703342593" sldId="261"/>
        </pc:sldMkLst>
        <pc:picChg chg="mod">
          <ac:chgData name="PALOMA DURAZO PRECIADO" userId="f88c4df8-dd96-42b6-afb3-8e2a38005de4" providerId="ADAL" clId="{F02CE573-ED28-4F20-BE84-7D41C7315F27}" dt="2024-11-26T17:54:31.649" v="3" actId="1076"/>
          <ac:picMkLst>
            <pc:docMk/>
            <pc:sldMk cId="1703342593" sldId="261"/>
            <ac:picMk id="3" creationId="{0267E2AD-6365-1ED6-9346-B38E755301C4}"/>
          </ac:picMkLst>
        </pc:picChg>
      </pc:sldChg>
      <pc:sldChg chg="addSp modSp">
        <pc:chgData name="PALOMA DURAZO PRECIADO" userId="f88c4df8-dd96-42b6-afb3-8e2a38005de4" providerId="ADAL" clId="{F02CE573-ED28-4F20-BE84-7D41C7315F27}" dt="2024-11-26T17:55:05.389" v="6"/>
        <pc:sldMkLst>
          <pc:docMk/>
          <pc:sldMk cId="2316893948" sldId="277"/>
        </pc:sldMkLst>
        <pc:picChg chg="add mod">
          <ac:chgData name="PALOMA DURAZO PRECIADO" userId="f88c4df8-dd96-42b6-afb3-8e2a38005de4" providerId="ADAL" clId="{F02CE573-ED28-4F20-BE84-7D41C7315F27}" dt="2024-11-26T17:55:05.389" v="6"/>
          <ac:picMkLst>
            <pc:docMk/>
            <pc:sldMk cId="2316893948" sldId="277"/>
            <ac:picMk id="3" creationId="{3193C8FC-3EDF-05BD-9EC1-5D8181FFC75F}"/>
          </ac:picMkLst>
        </pc:picChg>
      </pc:sldChg>
      <pc:sldChg chg="addSp modSp">
        <pc:chgData name="PALOMA DURAZO PRECIADO" userId="f88c4df8-dd96-42b6-afb3-8e2a38005de4" providerId="ADAL" clId="{F02CE573-ED28-4F20-BE84-7D41C7315F27}" dt="2024-11-26T17:55:14.408" v="8" actId="1036"/>
        <pc:sldMkLst>
          <pc:docMk/>
          <pc:sldMk cId="325521074" sldId="280"/>
        </pc:sldMkLst>
        <pc:picChg chg="add mod">
          <ac:chgData name="PALOMA DURAZO PRECIADO" userId="f88c4df8-dd96-42b6-afb3-8e2a38005de4" providerId="ADAL" clId="{F02CE573-ED28-4F20-BE84-7D41C7315F27}" dt="2024-11-26T17:55:14.408" v="8" actId="1036"/>
          <ac:picMkLst>
            <pc:docMk/>
            <pc:sldMk cId="325521074" sldId="280"/>
            <ac:picMk id="3" creationId="{83532E59-2299-D401-C8F2-88A8A6C18107}"/>
          </ac:picMkLst>
        </pc:picChg>
      </pc:sldChg>
      <pc:sldChg chg="addSp modSp">
        <pc:chgData name="PALOMA DURAZO PRECIADO" userId="f88c4df8-dd96-42b6-afb3-8e2a38005de4" providerId="ADAL" clId="{F02CE573-ED28-4F20-BE84-7D41C7315F27}" dt="2024-11-26T17:55:24.339" v="10" actId="14100"/>
        <pc:sldMkLst>
          <pc:docMk/>
          <pc:sldMk cId="2572952364" sldId="281"/>
        </pc:sldMkLst>
        <pc:picChg chg="add mod">
          <ac:chgData name="PALOMA DURAZO PRECIADO" userId="f88c4df8-dd96-42b6-afb3-8e2a38005de4" providerId="ADAL" clId="{F02CE573-ED28-4F20-BE84-7D41C7315F27}" dt="2024-11-26T17:55:24.339" v="10" actId="14100"/>
          <ac:picMkLst>
            <pc:docMk/>
            <pc:sldMk cId="2572952364" sldId="281"/>
            <ac:picMk id="4" creationId="{5DBD2FBD-113E-75E0-AE8C-546292519D03}"/>
          </ac:picMkLst>
        </pc:picChg>
      </pc:sldChg>
      <pc:sldChg chg="addSp modSp">
        <pc:chgData name="PALOMA DURAZO PRECIADO" userId="f88c4df8-dd96-42b6-afb3-8e2a38005de4" providerId="ADAL" clId="{F02CE573-ED28-4F20-BE84-7D41C7315F27}" dt="2024-11-26T17:54:43.787" v="5" actId="1076"/>
        <pc:sldMkLst>
          <pc:docMk/>
          <pc:sldMk cId="714612158" sldId="287"/>
        </pc:sldMkLst>
        <pc:picChg chg="add mod">
          <ac:chgData name="PALOMA DURAZO PRECIADO" userId="f88c4df8-dd96-42b6-afb3-8e2a38005de4" providerId="ADAL" clId="{F02CE573-ED28-4F20-BE84-7D41C7315F27}" dt="2024-11-26T17:54:43.787" v="5" actId="1076"/>
          <ac:picMkLst>
            <pc:docMk/>
            <pc:sldMk cId="714612158" sldId="287"/>
            <ac:picMk id="3" creationId="{2FD473BE-3D51-F6DF-72E5-4A7525C2EB8B}"/>
          </ac:picMkLst>
        </pc:picChg>
      </pc:sldChg>
      <pc:sldChg chg="modSp mod">
        <pc:chgData name="PALOMA DURAZO PRECIADO" userId="f88c4df8-dd96-42b6-afb3-8e2a38005de4" providerId="ADAL" clId="{F02CE573-ED28-4F20-BE84-7D41C7315F27}" dt="2024-11-26T17:51:19.053" v="0" actId="123"/>
        <pc:sldMkLst>
          <pc:docMk/>
          <pc:sldMk cId="3273041016" sldId="294"/>
        </pc:sldMkLst>
        <pc:spChg chg="mod">
          <ac:chgData name="PALOMA DURAZO PRECIADO" userId="f88c4df8-dd96-42b6-afb3-8e2a38005de4" providerId="ADAL" clId="{F02CE573-ED28-4F20-BE84-7D41C7315F27}" dt="2024-11-26T17:51:19.053" v="0" actId="123"/>
          <ac:spMkLst>
            <pc:docMk/>
            <pc:sldMk cId="3273041016" sldId="294"/>
            <ac:spMk id="10" creationId="{3A371A2E-7375-9B64-7EFA-7A13F1277A18}"/>
          </ac:spMkLst>
        </pc:spChg>
      </pc:sldChg>
      <pc:sldChg chg="addSp modSp">
        <pc:chgData name="PALOMA DURAZO PRECIADO" userId="f88c4df8-dd96-42b6-afb3-8e2a38005de4" providerId="ADAL" clId="{F02CE573-ED28-4F20-BE84-7D41C7315F27}" dt="2024-11-26T17:55:28.785" v="11"/>
        <pc:sldMkLst>
          <pc:docMk/>
          <pc:sldMk cId="2895934148" sldId="334"/>
        </pc:sldMkLst>
        <pc:picChg chg="add mod">
          <ac:chgData name="PALOMA DURAZO PRECIADO" userId="f88c4df8-dd96-42b6-afb3-8e2a38005de4" providerId="ADAL" clId="{F02CE573-ED28-4F20-BE84-7D41C7315F27}" dt="2024-11-26T17:55:28.785" v="11"/>
          <ac:picMkLst>
            <pc:docMk/>
            <pc:sldMk cId="2895934148" sldId="334"/>
            <ac:picMk id="4" creationId="{592BFE59-4804-7FB3-9247-95D91DC3DC4A}"/>
          </ac:picMkLst>
        </pc:picChg>
      </pc:sldChg>
      <pc:sldChg chg="addSp modSp">
        <pc:chgData name="PALOMA DURAZO PRECIADO" userId="f88c4df8-dd96-42b6-afb3-8e2a38005de4" providerId="ADAL" clId="{F02CE573-ED28-4F20-BE84-7D41C7315F27}" dt="2024-11-26T17:55:33.434" v="13"/>
        <pc:sldMkLst>
          <pc:docMk/>
          <pc:sldMk cId="1243814502" sldId="335"/>
        </pc:sldMkLst>
        <pc:picChg chg="add mod">
          <ac:chgData name="PALOMA DURAZO PRECIADO" userId="f88c4df8-dd96-42b6-afb3-8e2a38005de4" providerId="ADAL" clId="{F02CE573-ED28-4F20-BE84-7D41C7315F27}" dt="2024-11-26T17:55:33.434" v="13"/>
          <ac:picMkLst>
            <pc:docMk/>
            <pc:sldMk cId="1243814502" sldId="335"/>
            <ac:picMk id="5" creationId="{7215F209-1C1F-7198-891C-143CB1EBF141}"/>
          </ac:picMkLst>
        </pc:picChg>
      </pc:sldChg>
      <pc:sldChg chg="addSp modSp">
        <pc:chgData name="PALOMA DURAZO PRECIADO" userId="f88c4df8-dd96-42b6-afb3-8e2a38005de4" providerId="ADAL" clId="{F02CE573-ED28-4F20-BE84-7D41C7315F27}" dt="2024-11-26T17:55:31.029" v="12"/>
        <pc:sldMkLst>
          <pc:docMk/>
          <pc:sldMk cId="1755963639" sldId="336"/>
        </pc:sldMkLst>
        <pc:picChg chg="add mod">
          <ac:chgData name="PALOMA DURAZO PRECIADO" userId="f88c4df8-dd96-42b6-afb3-8e2a38005de4" providerId="ADAL" clId="{F02CE573-ED28-4F20-BE84-7D41C7315F27}" dt="2024-11-26T17:55:31.029" v="12"/>
          <ac:picMkLst>
            <pc:docMk/>
            <pc:sldMk cId="1755963639" sldId="336"/>
            <ac:picMk id="5" creationId="{0255D501-22D8-CD91-E9DD-9FAAD79F0730}"/>
          </ac:picMkLst>
        </pc:picChg>
      </pc:sldChg>
      <pc:sldChg chg="addSp modSp">
        <pc:chgData name="PALOMA DURAZO PRECIADO" userId="f88c4df8-dd96-42b6-afb3-8e2a38005de4" providerId="ADAL" clId="{F02CE573-ED28-4F20-BE84-7D41C7315F27}" dt="2024-11-26T17:55:35.035" v="14"/>
        <pc:sldMkLst>
          <pc:docMk/>
          <pc:sldMk cId="199372943" sldId="337"/>
        </pc:sldMkLst>
        <pc:picChg chg="add mod">
          <ac:chgData name="PALOMA DURAZO PRECIADO" userId="f88c4df8-dd96-42b6-afb3-8e2a38005de4" providerId="ADAL" clId="{F02CE573-ED28-4F20-BE84-7D41C7315F27}" dt="2024-11-26T17:55:35.035" v="14"/>
          <ac:picMkLst>
            <pc:docMk/>
            <pc:sldMk cId="199372943" sldId="337"/>
            <ac:picMk id="4" creationId="{B18FB215-1AB1-D01E-3A20-9907B9511F3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1" loCatId="icon" qsTypeId="urn:microsoft.com/office/officeart/2005/8/quickstyle/simple1" qsCatId="simple" csTypeId="urn:microsoft.com/office/officeart/2018/5/colors/Iconchunking_neutralbg_accent2_2" csCatId="accent2" phldr="1"/>
      <dgm:spPr/>
    </dgm:pt>
    <dgm:pt modelId="{701D68F5-42F8-47BC-8FED-84C50F595DF0}">
      <dgm:prSet phldrT="[Text]"/>
      <dgm:spPr/>
      <dgm:t>
        <a:bodyPr rtlCol="0"/>
        <a:lstStyle/>
        <a:p>
          <a:pPr rtl="0"/>
          <a:r>
            <a:rPr lang="es-MX" noProof="0" dirty="0"/>
            <a:t>CFDI</a:t>
          </a:r>
        </a:p>
      </dgm:t>
    </dgm:pt>
    <dgm:pt modelId="{9617668C-C38C-4017-8DDF-37855B15D110}" type="parTrans" cxnId="{C4BA385D-31ED-40EF-A5D6-98DFBA64E71A}">
      <dgm:prSet/>
      <dgm:spPr/>
      <dgm:t>
        <a:bodyPr rtlCol="0"/>
        <a:lstStyle/>
        <a:p>
          <a:pPr rtl="0"/>
          <a:endParaRPr lang="es-MX" noProof="0"/>
        </a:p>
      </dgm:t>
    </dgm:pt>
    <dgm:pt modelId="{0C95B389-AC0C-4055-9AA3-38815EFC8B0A}" type="sibTrans" cxnId="{C4BA385D-31ED-40EF-A5D6-98DFBA64E71A}">
      <dgm:prSet/>
      <dgm:spPr/>
      <dgm:t>
        <a:bodyPr rtlCol="0"/>
        <a:lstStyle/>
        <a:p>
          <a:pPr rtl="0"/>
          <a:endParaRPr lang="es-MX" noProof="0"/>
        </a:p>
      </dgm:t>
    </dgm:pt>
    <dgm:pt modelId="{91A66877-AC1C-46D9-BF2C-6024B638DEA9}">
      <dgm:prSet phldrT="[Text]"/>
      <dgm:spPr/>
      <dgm:t>
        <a:bodyPr rtlCol="0"/>
        <a:lstStyle/>
        <a:p>
          <a:pPr rtl="0"/>
          <a:r>
            <a:rPr lang="es-MX" noProof="0"/>
            <a:t>TIPOS</a:t>
          </a:r>
        </a:p>
      </dgm:t>
    </dgm:pt>
    <dgm:pt modelId="{913FED05-DF41-48A7-B1F8-81937A468EF9}" type="parTrans" cxnId="{7F0DAB6F-9257-4F2D-B31A-3418F73F6952}">
      <dgm:prSet/>
      <dgm:spPr/>
      <dgm:t>
        <a:bodyPr rtlCol="0"/>
        <a:lstStyle/>
        <a:p>
          <a:pPr rtl="0"/>
          <a:endParaRPr lang="es-MX" noProof="0"/>
        </a:p>
      </dgm:t>
    </dgm:pt>
    <dgm:pt modelId="{BFCE4A28-C381-46FF-935A-B11534EF7D87}" type="sibTrans" cxnId="{7F0DAB6F-9257-4F2D-B31A-3418F73F6952}">
      <dgm:prSet/>
      <dgm:spPr/>
      <dgm:t>
        <a:bodyPr rtlCol="0"/>
        <a:lstStyle/>
        <a:p>
          <a:pPr rtl="0"/>
          <a:endParaRPr lang="es-MX" noProof="0"/>
        </a:p>
      </dgm:t>
    </dgm:pt>
    <dgm:pt modelId="{76CC3289-2662-43F0-A3C6-BA04A135F08C}">
      <dgm:prSet phldrT="[Text]"/>
      <dgm:spPr/>
      <dgm:t>
        <a:bodyPr rtlCol="0"/>
        <a:lstStyle/>
        <a:p>
          <a:pPr rtl="0"/>
          <a:r>
            <a:rPr lang="es-MX" noProof="0"/>
            <a:t>RECOMENDACIONES</a:t>
          </a:r>
        </a:p>
      </dgm:t>
    </dgm:pt>
    <dgm:pt modelId="{D46DB4DA-1442-4ECE-89FE-BBB1E3489E3D}" type="parTrans" cxnId="{0400886E-8A1A-44C2-95A7-DB0EF4911494}">
      <dgm:prSet/>
      <dgm:spPr/>
      <dgm:t>
        <a:bodyPr rtlCol="0"/>
        <a:lstStyle/>
        <a:p>
          <a:pPr rtl="0"/>
          <a:endParaRPr lang="es-MX" noProof="0"/>
        </a:p>
      </dgm:t>
    </dgm:pt>
    <dgm:pt modelId="{FA28C9D6-476E-43CD-BA23-D6D990FD78D0}" type="sibTrans" cxnId="{0400886E-8A1A-44C2-95A7-DB0EF4911494}">
      <dgm:prSet/>
      <dgm:spPr/>
      <dgm:t>
        <a:bodyPr rtlCol="0"/>
        <a:lstStyle/>
        <a:p>
          <a:pPr rtl="0"/>
          <a:endParaRPr lang="es-MX" noProof="0"/>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3" custScaleX="157625" custScaleY="1576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3">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3" custScaleX="157625" custScaleY="15762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sta de comprobación contorno"/>
        </a:ext>
      </dgm:extLst>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3">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3" custScaleX="157625" custScaleY="15762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3">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1"/>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1"/>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1"/>
    <dgm:cxn modelId="{6E31C6AB-C9E6-448F-A8CC-566A63619D4D}" type="presOf" srcId="{76CC3289-2662-43F0-A3C6-BA04A135F08C}" destId="{133097FC-B1F8-4953-B0AB-E8E73D968D1C}" srcOrd="0" destOrd="0" presId="urn:microsoft.com/office/officeart/2018/2/layout/IconLabelList#1"/>
    <dgm:cxn modelId="{2AD6E781-3ED2-484E-B438-73386D2C583D}" type="presParOf" srcId="{8994D886-A75F-411A-A9D7-D31991FF12BD}" destId="{E1DBA6D5-BD14-4CD2-A0CC-80F867FEFA81}" srcOrd="0" destOrd="0" presId="urn:microsoft.com/office/officeart/2018/2/layout/IconLabelList#1"/>
    <dgm:cxn modelId="{10B2B212-528C-471D-ABD0-D66ED992B833}" type="presParOf" srcId="{E1DBA6D5-BD14-4CD2-A0CC-80F867FEFA81}" destId="{19A8DC21-3E65-409D-AD53-DA51BB9198A0}" srcOrd="0" destOrd="0" presId="urn:microsoft.com/office/officeart/2018/2/layout/IconLabelList#1"/>
    <dgm:cxn modelId="{2A8FB3D0-F98B-4F5A-BACA-4315E38776FB}" type="presParOf" srcId="{E1DBA6D5-BD14-4CD2-A0CC-80F867FEFA81}" destId="{B9F90A48-FF94-4C94-A587-0190406F6FD3}" srcOrd="1" destOrd="0" presId="urn:microsoft.com/office/officeart/2018/2/layout/IconLabelList#1"/>
    <dgm:cxn modelId="{95FEF629-9884-451C-89B4-41B897ABE3D6}" type="presParOf" srcId="{E1DBA6D5-BD14-4CD2-A0CC-80F867FEFA81}" destId="{A99B5DD6-89E9-4537-B415-4205CEB9323A}" srcOrd="2" destOrd="0" presId="urn:microsoft.com/office/officeart/2018/2/layout/IconLabelList#1"/>
    <dgm:cxn modelId="{0FE6827F-DE80-4F8A-8E9D-7F88C0F7EF29}" type="presParOf" srcId="{8994D886-A75F-411A-A9D7-D31991FF12BD}" destId="{8B391436-B9B0-45BD-A57F-792D6376D868}" srcOrd="1" destOrd="0" presId="urn:microsoft.com/office/officeart/2018/2/layout/IconLabelList#1"/>
    <dgm:cxn modelId="{4857BE3A-D518-473D-AC79-7B9BF18B9824}" type="presParOf" srcId="{8994D886-A75F-411A-A9D7-D31991FF12BD}" destId="{95872155-C45D-46D3-874C-D838089A06F8}" srcOrd="2" destOrd="0" presId="urn:microsoft.com/office/officeart/2018/2/layout/IconLabelList#1"/>
    <dgm:cxn modelId="{B4B325C4-81F2-4B3E-8CBF-4532B0BFA343}" type="presParOf" srcId="{95872155-C45D-46D3-874C-D838089A06F8}" destId="{CE9DF0E8-B0DE-4E1E-9FF4-6006AD8428DB}" srcOrd="0" destOrd="0" presId="urn:microsoft.com/office/officeart/2018/2/layout/IconLabelList#1"/>
    <dgm:cxn modelId="{0AE6D335-6E55-47E1-BAD8-0368620AB8F6}" type="presParOf" srcId="{95872155-C45D-46D3-874C-D838089A06F8}" destId="{AA0423A1-55B2-45E9-BFE7-3FBE5BDA65ED}" srcOrd="1" destOrd="0" presId="urn:microsoft.com/office/officeart/2018/2/layout/IconLabelList#1"/>
    <dgm:cxn modelId="{AFEE8CCD-97FE-4EFA-A584-DF6AFDAD2B20}" type="presParOf" srcId="{95872155-C45D-46D3-874C-D838089A06F8}" destId="{55120873-6F5C-4053-8EAD-6287A7F1097E}" srcOrd="2" destOrd="0" presId="urn:microsoft.com/office/officeart/2018/2/layout/IconLabelList#1"/>
    <dgm:cxn modelId="{26649F18-C204-4047-8300-905486AB3755}" type="presParOf" srcId="{8994D886-A75F-411A-A9D7-D31991FF12BD}" destId="{F679C986-30E4-4F0A-A3A6-CAE528BFED76}" srcOrd="3" destOrd="0" presId="urn:microsoft.com/office/officeart/2018/2/layout/IconLabelList#1"/>
    <dgm:cxn modelId="{898D629F-DA37-435F-A0B2-0617605D711A}" type="presParOf" srcId="{8994D886-A75F-411A-A9D7-D31991FF12BD}" destId="{2EC2FDE3-8908-45C7-A3FD-EB370213FE69}" srcOrd="4" destOrd="0" presId="urn:microsoft.com/office/officeart/2018/2/layout/IconLabelList#1"/>
    <dgm:cxn modelId="{2BDADB1C-15B1-4763-9B35-3792147F8F87}" type="presParOf" srcId="{2EC2FDE3-8908-45C7-A3FD-EB370213FE69}" destId="{6DB1FE51-13D0-4A38-AD6E-48D4371A1AF3}" srcOrd="0" destOrd="0" presId="urn:microsoft.com/office/officeart/2018/2/layout/IconLabelList#1"/>
    <dgm:cxn modelId="{F692F1E6-C6EC-4391-8432-EB6C34194240}" type="presParOf" srcId="{2EC2FDE3-8908-45C7-A3FD-EB370213FE69}" destId="{0928538A-05CC-4A79-BD5D-92F985D1EEE5}" srcOrd="1" destOrd="0" presId="urn:microsoft.com/office/officeart/2018/2/layout/IconLabelList#1"/>
    <dgm:cxn modelId="{0E6AF6C4-A4E5-4234-9E16-F9F2334264CD}" type="presParOf" srcId="{2EC2FDE3-8908-45C7-A3FD-EB370213FE69}" destId="{133097FC-B1F8-4953-B0AB-E8E73D968D1C}" srcOrd="2" destOrd="0" presId="urn:microsoft.com/office/officeart/2018/2/layout/IconLabel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custT="1"/>
      <dgm:spPr/>
      <dgm:t>
        <a:bodyPr rtlCol="0"/>
        <a:lstStyle/>
        <a:p>
          <a:pPr rtl="0">
            <a:lnSpc>
              <a:spcPct val="100000"/>
            </a:lnSpc>
          </a:pPr>
          <a:r>
            <a:rPr lang="es-MX" sz="1600" noProof="0" dirty="0"/>
            <a:t>Hace más de dos décadas el SAT creó el primer sistema de comprobantes fiscales digitales CFD, convirtiéndose en el segundo modelo de factura electrónico en Latinoamérica.</a:t>
          </a:r>
          <a:r>
            <a:rPr lang="es-MX" sz="1500" noProof="0" dirty="0"/>
            <a:t>	</a:t>
          </a:r>
        </a:p>
      </dgm:t>
    </dgm:pt>
    <dgm:pt modelId="{720680DC-AAA4-4434-A582-60EBCC5BA355}" type="parTrans" cxnId="{0B5DAE5F-BCDC-4BF7-A6E7-CF856886A64D}">
      <dgm:prSet/>
      <dgm:spPr/>
      <dgm:t>
        <a:bodyPr rtlCol="0"/>
        <a:lstStyle/>
        <a:p>
          <a:pPr rtl="0"/>
          <a:endParaRPr lang="es-MX" noProof="0" dirty="0"/>
        </a:p>
      </dgm:t>
    </dgm:pt>
    <dgm:pt modelId="{CA077D98-8478-47EA-B6A9-99ACE60C64D4}" type="sibTrans" cxnId="{0B5DAE5F-BCDC-4BF7-A6E7-CF856886A64D}">
      <dgm:prSet/>
      <dgm:spPr/>
      <dgm:t>
        <a:bodyPr rtlCol="0"/>
        <a:lstStyle/>
        <a:p>
          <a:pPr rtl="0"/>
          <a:endParaRPr lang="es-MX" noProof="0" dirty="0"/>
        </a:p>
      </dgm:t>
    </dgm:pt>
    <dgm:pt modelId="{5605D28D-2CE6-4513-8566-952984E21E14}">
      <dgm:prSet phldrT="[Text]" custT="1"/>
      <dgm:spPr/>
      <dgm:t>
        <a:bodyPr rtlCol="0"/>
        <a:lstStyle/>
        <a:p>
          <a:pPr rtl="0">
            <a:lnSpc>
              <a:spcPct val="100000"/>
            </a:lnSpc>
          </a:pPr>
          <a:r>
            <a:rPr lang="es-MX" sz="1800" noProof="0" dirty="0"/>
            <a:t>Aparecieron las primeras empresas que emitieron sus comprobantes fiscales digitales.</a:t>
          </a:r>
        </a:p>
      </dgm:t>
    </dgm:pt>
    <dgm:pt modelId="{EB15AB98-362B-4E70-A3DA-995FC3E8BA79}" type="parTrans" cxnId="{FAF3F884-F0CF-440F-8CB1-B7648AB1B138}">
      <dgm:prSet/>
      <dgm:spPr/>
      <dgm:t>
        <a:bodyPr rtlCol="0"/>
        <a:lstStyle/>
        <a:p>
          <a:pPr rtl="0"/>
          <a:endParaRPr lang="es-MX" noProof="0" dirty="0"/>
        </a:p>
      </dgm:t>
    </dgm:pt>
    <dgm:pt modelId="{823D1971-2C4D-4EC5-A874-2F463DE37109}" type="sibTrans" cxnId="{FAF3F884-F0CF-440F-8CB1-B7648AB1B138}">
      <dgm:prSet/>
      <dgm:spPr/>
      <dgm:t>
        <a:bodyPr rtlCol="0"/>
        <a:lstStyle/>
        <a:p>
          <a:pPr rtl="0"/>
          <a:endParaRPr lang="es-MX" noProof="0" dirty="0"/>
        </a:p>
      </dgm:t>
    </dgm:pt>
    <dgm:pt modelId="{0BEF68B8-1228-47BB-83B5-7B9CD1E3F84E}">
      <dgm:prSet phldrT="[Text]" custT="1"/>
      <dgm:spPr/>
      <dgm:t>
        <a:bodyPr rtlCol="0"/>
        <a:lstStyle/>
        <a:p>
          <a:pPr rtl="0">
            <a:lnSpc>
              <a:spcPct val="100000"/>
            </a:lnSpc>
          </a:pPr>
          <a:r>
            <a:rPr lang="es-MX" sz="1400" noProof="0" dirty="0"/>
            <a:t>En Enero se adiciona el CFF para establecer el capítulo en materia de medios electrónicos, creando el uso de la Firma Electrónica Avanzada y el nuevo sistema de emisión de comprobantes denominado: COMPROBANTE FISCAL DIGITAL.</a:t>
          </a:r>
        </a:p>
      </dgm:t>
    </dgm:pt>
    <dgm:pt modelId="{FD949706-EDCC-4ADC-8EDF-8EDA49C92325}" type="sibTrans" cxnId="{EDEF4F82-1237-4639-A0F7-385C1897CE66}">
      <dgm:prSet/>
      <dgm:spPr/>
      <dgm:t>
        <a:bodyPr rtlCol="0"/>
        <a:lstStyle/>
        <a:p>
          <a:pPr rtl="0"/>
          <a:endParaRPr lang="es-MX" noProof="0" dirty="0"/>
        </a:p>
      </dgm:t>
    </dgm:pt>
    <dgm:pt modelId="{ED3A4BC2-B75A-4952-A38B-A42B5995DF05}" type="parTrans" cxnId="{EDEF4F82-1237-4639-A0F7-385C1897CE66}">
      <dgm:prSet/>
      <dgm:spPr/>
      <dgm:t>
        <a:bodyPr rtlCol="0"/>
        <a:lstStyle/>
        <a:p>
          <a:pPr rtl="0"/>
          <a:endParaRPr lang="es-MX"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a:solidFill>
          <a:schemeClr val="accent2">
            <a:lumMod val="20000"/>
            <a:lumOff val="80000"/>
          </a:schemeClr>
        </a:solidFill>
      </dgm:spPr>
    </dgm:pt>
    <dgm:pt modelId="{95DE6538-27BD-44AF-A1A8-CA8F6B10FDD2}" type="pres">
      <dgm:prSet presAssocID="{0BEF68B8-1228-47BB-83B5-7B9CD1E3F84E}" presName="text_2" presStyleLbl="node1" presStyleIdx="1" presStyleCnt="3" custScaleY="170987">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a:solidFill>
          <a:schemeClr val="accent2">
            <a:lumMod val="20000"/>
            <a:lumOff val="80000"/>
          </a:schemeClr>
        </a:solidFill>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a:solidFill>
          <a:schemeClr val="accent2">
            <a:lumMod val="20000"/>
            <a:lumOff val="80000"/>
          </a:schemeClr>
        </a:solidFill>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custT="1"/>
      <dgm:spPr/>
      <dgm:t>
        <a:bodyPr rtlCol="0"/>
        <a:lstStyle/>
        <a:p>
          <a:pPr rtl="0">
            <a:lnSpc>
              <a:spcPct val="100000"/>
            </a:lnSpc>
          </a:pPr>
          <a:r>
            <a:rPr lang="es-MX" sz="1600" noProof="0" dirty="0"/>
            <a:t>En octubre se publica en RM las primeras especificaciones técnicas y el envío de los CFD, aunque su entrada fue de manera OPCIONAL y se podía elegir la emisión con medios propios o a través de proveedores de factura electrónica</a:t>
          </a:r>
          <a:r>
            <a:rPr lang="es-MX" sz="1800" noProof="0" dirty="0"/>
            <a:t>	</a:t>
          </a:r>
        </a:p>
      </dgm:t>
    </dgm:pt>
    <dgm:pt modelId="{720680DC-AAA4-4434-A582-60EBCC5BA355}" type="parTrans" cxnId="{0B5DAE5F-BCDC-4BF7-A6E7-CF856886A64D}">
      <dgm:prSet/>
      <dgm:spPr/>
      <dgm:t>
        <a:bodyPr rtlCol="0"/>
        <a:lstStyle/>
        <a:p>
          <a:pPr rtl="0"/>
          <a:endParaRPr lang="es-MX" noProof="0" dirty="0"/>
        </a:p>
      </dgm:t>
    </dgm:pt>
    <dgm:pt modelId="{CA077D98-8478-47EA-B6A9-99ACE60C64D4}" type="sibTrans" cxnId="{0B5DAE5F-BCDC-4BF7-A6E7-CF856886A64D}">
      <dgm:prSet/>
      <dgm:spPr/>
      <dgm:t>
        <a:bodyPr rtlCol="0"/>
        <a:lstStyle/>
        <a:p>
          <a:pPr rtl="0"/>
          <a:endParaRPr lang="es-MX" noProof="0" dirty="0"/>
        </a:p>
      </dgm:t>
    </dgm:pt>
    <dgm:pt modelId="{5605D28D-2CE6-4513-8566-952984E21E14}">
      <dgm:prSet phldrT="[Text]" custT="1"/>
      <dgm:spPr/>
      <dgm:t>
        <a:bodyPr rtlCol="0"/>
        <a:lstStyle/>
        <a:p>
          <a:pPr rtl="0">
            <a:lnSpc>
              <a:spcPct val="100000"/>
            </a:lnSpc>
          </a:pPr>
          <a:r>
            <a:rPr lang="es-MX" sz="1600" noProof="0" dirty="0"/>
            <a:t>En septiembre se publica la creación de un nuevo sistema de facturación electrónica denominado COMPROBANTE FISCAL DIGITAL A TRAVES DE INTERNET (CFDI), junto con el comprobante en papel con Código de Barras Bidimensional (CBB), para contribuyentes con ingresos menores a 4 millones de pesos.</a:t>
          </a:r>
        </a:p>
      </dgm:t>
    </dgm:pt>
    <dgm:pt modelId="{EB15AB98-362B-4E70-A3DA-995FC3E8BA79}" type="parTrans" cxnId="{FAF3F884-F0CF-440F-8CB1-B7648AB1B138}">
      <dgm:prSet/>
      <dgm:spPr/>
      <dgm:t>
        <a:bodyPr rtlCol="0"/>
        <a:lstStyle/>
        <a:p>
          <a:pPr rtl="0"/>
          <a:endParaRPr lang="es-MX" noProof="0" dirty="0"/>
        </a:p>
      </dgm:t>
    </dgm:pt>
    <dgm:pt modelId="{823D1971-2C4D-4EC5-A874-2F463DE37109}" type="sibTrans" cxnId="{FAF3F884-F0CF-440F-8CB1-B7648AB1B138}">
      <dgm:prSet/>
      <dgm:spPr/>
      <dgm:t>
        <a:bodyPr rtlCol="0"/>
        <a:lstStyle/>
        <a:p>
          <a:pPr rtl="0"/>
          <a:endParaRPr lang="es-MX" noProof="0" dirty="0"/>
        </a:p>
      </dgm:t>
    </dgm:pt>
    <dgm:pt modelId="{0BEF68B8-1228-47BB-83B5-7B9CD1E3F84E}">
      <dgm:prSet phldrT="[Text]" custT="1"/>
      <dgm:spPr/>
      <dgm:t>
        <a:bodyPr rtlCol="0"/>
        <a:lstStyle/>
        <a:p>
          <a:pPr rtl="0">
            <a:lnSpc>
              <a:spcPct val="100000"/>
            </a:lnSpc>
          </a:pPr>
          <a:r>
            <a:rPr lang="es-MX" sz="1600" noProof="0" dirty="0"/>
            <a:t>En diciembre se publica una nueva reforma al CFF estableciendo la obligatoriedad de la emisión de comprobantes digitales a partir del 1º de enero de 2011, debiendo ser emitidos a través de la página del SAT y se crea la versión 1.0</a:t>
          </a:r>
        </a:p>
      </dgm:t>
    </dgm:pt>
    <dgm:pt modelId="{FD949706-EDCC-4ADC-8EDF-8EDA49C92325}" type="sibTrans" cxnId="{EDEF4F82-1237-4639-A0F7-385C1897CE66}">
      <dgm:prSet/>
      <dgm:spPr/>
      <dgm:t>
        <a:bodyPr rtlCol="0"/>
        <a:lstStyle/>
        <a:p>
          <a:pPr rtl="0"/>
          <a:endParaRPr lang="es-MX" noProof="0" dirty="0"/>
        </a:p>
      </dgm:t>
    </dgm:pt>
    <dgm:pt modelId="{ED3A4BC2-B75A-4952-A38B-A42B5995DF05}" type="parTrans" cxnId="{EDEF4F82-1237-4639-A0F7-385C1897CE66}">
      <dgm:prSet/>
      <dgm:spPr/>
      <dgm:t>
        <a:bodyPr rtlCol="0"/>
        <a:lstStyle/>
        <a:p>
          <a:pPr rtl="0"/>
          <a:endParaRPr lang="es-MX"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custScaleX="99367" custScaleY="151184">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custLinFactNeighborX="-925" custLinFactNeighborY="-3868"/>
      <dgm:spPr>
        <a:solidFill>
          <a:schemeClr val="accent2">
            <a:lumMod val="20000"/>
            <a:lumOff val="80000"/>
          </a:schemeClr>
        </a:solidFill>
      </dgm:spPr>
    </dgm:pt>
    <dgm:pt modelId="{95DE6538-27BD-44AF-A1A8-CA8F6B10FDD2}" type="pres">
      <dgm:prSet presAssocID="{0BEF68B8-1228-47BB-83B5-7B9CD1E3F84E}" presName="text_2" presStyleLbl="node1" presStyleIdx="1" presStyleCnt="3" custScaleX="108476" custScaleY="136249">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custLinFactNeighborX="-23125"/>
      <dgm:spPr>
        <a:solidFill>
          <a:schemeClr val="accent2">
            <a:lumMod val="20000"/>
            <a:lumOff val="80000"/>
          </a:schemeClr>
        </a:solidFill>
      </dgm:spPr>
    </dgm:pt>
    <dgm:pt modelId="{E131CE4A-9776-44F4-BC03-867682E21374}" type="pres">
      <dgm:prSet presAssocID="{5605D28D-2CE6-4513-8566-952984E21E14}" presName="text_3" presStyleLbl="node1" presStyleIdx="2" presStyleCnt="3" custScaleX="100586" custScaleY="144124">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custLinFactNeighborX="-24364" custLinFactNeighborY="3041"/>
      <dgm:spPr>
        <a:solidFill>
          <a:schemeClr val="accent2">
            <a:lumMod val="20000"/>
            <a:lumOff val="80000"/>
          </a:schemeClr>
        </a:solidFill>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custT="1"/>
      <dgm:spPr/>
      <dgm:t>
        <a:bodyPr rtlCol="0"/>
        <a:lstStyle/>
        <a:p>
          <a:pPr rtl="0">
            <a:lnSpc>
              <a:spcPct val="100000"/>
            </a:lnSpc>
          </a:pPr>
          <a:r>
            <a:rPr lang="es-MX" sz="1400" noProof="0" dirty="0"/>
            <a:t>Durante estos años se tenían tres sistemas de facturación:</a:t>
          </a:r>
        </a:p>
        <a:p>
          <a:pPr rtl="0">
            <a:lnSpc>
              <a:spcPct val="100000"/>
            </a:lnSpc>
          </a:pPr>
          <a:r>
            <a:rPr lang="es-MX" sz="1400" noProof="0" dirty="0"/>
            <a:t>       - Comprobante Fiscal Digital por Internet CFDI</a:t>
          </a:r>
        </a:p>
        <a:p>
          <a:pPr rtl="0">
            <a:lnSpc>
              <a:spcPct val="100000"/>
            </a:lnSpc>
          </a:pPr>
          <a:r>
            <a:rPr lang="es-MX" sz="1400" noProof="0" dirty="0"/>
            <a:t>       - Comprobante Fiscal Digital CFD</a:t>
          </a:r>
        </a:p>
        <a:p>
          <a:pPr rtl="0">
            <a:lnSpc>
              <a:spcPct val="100000"/>
            </a:lnSpc>
          </a:pPr>
          <a:r>
            <a:rPr lang="es-MX" sz="1400" noProof="0" dirty="0"/>
            <a:t>       - Código de Barras Bidimensional CBB</a:t>
          </a:r>
        </a:p>
        <a:p>
          <a:pPr rtl="0">
            <a:lnSpc>
              <a:spcPct val="100000"/>
            </a:lnSpc>
          </a:pPr>
          <a:r>
            <a:rPr lang="es-MX" sz="1400" noProof="0" dirty="0"/>
            <a:t>Se hacen mejoras y se publica la versión 2.0</a:t>
          </a:r>
          <a:r>
            <a:rPr lang="es-MX" sz="1100" noProof="0" dirty="0"/>
            <a:t>	</a:t>
          </a:r>
        </a:p>
      </dgm:t>
    </dgm:pt>
    <dgm:pt modelId="{720680DC-AAA4-4434-A582-60EBCC5BA355}" type="parTrans" cxnId="{0B5DAE5F-BCDC-4BF7-A6E7-CF856886A64D}">
      <dgm:prSet/>
      <dgm:spPr/>
      <dgm:t>
        <a:bodyPr rtlCol="0"/>
        <a:lstStyle/>
        <a:p>
          <a:pPr rtl="0"/>
          <a:endParaRPr lang="es-MX" noProof="0" dirty="0"/>
        </a:p>
      </dgm:t>
    </dgm:pt>
    <dgm:pt modelId="{CA077D98-8478-47EA-B6A9-99ACE60C64D4}" type="sibTrans" cxnId="{0B5DAE5F-BCDC-4BF7-A6E7-CF856886A64D}">
      <dgm:prSet/>
      <dgm:spPr/>
      <dgm:t>
        <a:bodyPr rtlCol="0"/>
        <a:lstStyle/>
        <a:p>
          <a:pPr rtl="0"/>
          <a:endParaRPr lang="es-MX" noProof="0" dirty="0"/>
        </a:p>
      </dgm:t>
    </dgm:pt>
    <dgm:pt modelId="{0BEF68B8-1228-47BB-83B5-7B9CD1E3F84E}">
      <dgm:prSet phldrT="[Text]" custT="1"/>
      <dgm:spPr/>
      <dgm:t>
        <a:bodyPr rtlCol="0"/>
        <a:lstStyle/>
        <a:p>
          <a:pPr rtl="0">
            <a:lnSpc>
              <a:spcPct val="100000"/>
            </a:lnSpc>
          </a:pPr>
          <a:r>
            <a:rPr lang="es-MX" sz="1600" noProof="0" dirty="0"/>
            <a:t>En Enero se publicó la obligatoriedad del uso del CFDI y aparece la figura de la contratación de Proveedor Autorizado de Certificación (PAC).</a:t>
          </a:r>
        </a:p>
        <a:p>
          <a:pPr rtl="0">
            <a:lnSpc>
              <a:spcPct val="100000"/>
            </a:lnSpc>
          </a:pPr>
          <a:r>
            <a:rPr lang="es-MX" sz="1600" noProof="0" dirty="0"/>
            <a:t>Se crea la versión 2.2 con la incorporación de complementos</a:t>
          </a:r>
        </a:p>
      </dgm:t>
    </dgm:pt>
    <dgm:pt modelId="{FD949706-EDCC-4ADC-8EDF-8EDA49C92325}" type="sibTrans" cxnId="{EDEF4F82-1237-4639-A0F7-385C1897CE66}">
      <dgm:prSet/>
      <dgm:spPr/>
      <dgm:t>
        <a:bodyPr rtlCol="0"/>
        <a:lstStyle/>
        <a:p>
          <a:pPr rtl="0"/>
          <a:endParaRPr lang="es-MX" noProof="0" dirty="0"/>
        </a:p>
      </dgm:t>
    </dgm:pt>
    <dgm:pt modelId="{ED3A4BC2-B75A-4952-A38B-A42B5995DF05}" type="parTrans" cxnId="{EDEF4F82-1237-4639-A0F7-385C1897CE66}">
      <dgm:prSet/>
      <dgm:spPr/>
      <dgm:t>
        <a:bodyPr rtlCol="0"/>
        <a:lstStyle/>
        <a:p>
          <a:pPr rtl="0"/>
          <a:endParaRPr lang="es-MX" noProof="0" dirty="0"/>
        </a:p>
      </dgm:t>
    </dgm:pt>
    <dgm:pt modelId="{5605D28D-2CE6-4513-8566-952984E21E14}">
      <dgm:prSet phldrT="[Text]" custT="1"/>
      <dgm:spPr/>
      <dgm:t>
        <a:bodyPr rtlCol="0"/>
        <a:lstStyle/>
        <a:p>
          <a:pPr rtl="0">
            <a:lnSpc>
              <a:spcPct val="100000"/>
            </a:lnSpc>
          </a:pPr>
          <a:r>
            <a:rPr lang="es-MX" sz="1800" noProof="0" dirty="0"/>
            <a:t>Diversas versiones hasta el actual uso de la 4.0</a:t>
          </a:r>
        </a:p>
      </dgm:t>
    </dgm:pt>
    <dgm:pt modelId="{823D1971-2C4D-4EC5-A874-2F463DE37109}" type="sibTrans" cxnId="{FAF3F884-F0CF-440F-8CB1-B7648AB1B138}">
      <dgm:prSet/>
      <dgm:spPr/>
      <dgm:t>
        <a:bodyPr rtlCol="0"/>
        <a:lstStyle/>
        <a:p>
          <a:pPr rtl="0"/>
          <a:endParaRPr lang="es-MX" noProof="0" dirty="0"/>
        </a:p>
      </dgm:t>
    </dgm:pt>
    <dgm:pt modelId="{EB15AB98-362B-4E70-A3DA-995FC3E8BA79}" type="parTrans" cxnId="{FAF3F884-F0CF-440F-8CB1-B7648AB1B138}">
      <dgm:prSet/>
      <dgm:spPr/>
      <dgm:t>
        <a:bodyPr rtlCol="0"/>
        <a:lstStyle/>
        <a:p>
          <a:pPr rtl="0"/>
          <a:endParaRPr lang="es-MX"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custScaleY="164172">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custScaleX="118725" custScaleY="118383"/>
      <dgm:spPr>
        <a:solidFill>
          <a:schemeClr val="accent2">
            <a:lumMod val="20000"/>
            <a:lumOff val="80000"/>
          </a:schemeClr>
        </a:solidFill>
      </dgm:spPr>
    </dgm:pt>
    <dgm:pt modelId="{95DE6538-27BD-44AF-A1A8-CA8F6B10FDD2}" type="pres">
      <dgm:prSet presAssocID="{0BEF68B8-1228-47BB-83B5-7B9CD1E3F84E}" presName="text_2" presStyleLbl="node1" presStyleIdx="1" presStyleCnt="3" custScaleY="137607" custLinFactNeighborX="150" custLinFactNeighborY="12690">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custScaleX="130378" custLinFactNeighborX="-12180" custLinFactNeighborY="6090"/>
      <dgm:spPr>
        <a:solidFill>
          <a:schemeClr val="accent2">
            <a:lumMod val="20000"/>
            <a:lumOff val="80000"/>
          </a:schemeClr>
        </a:solidFill>
      </dgm:spPr>
    </dgm:pt>
    <dgm:pt modelId="{E131CE4A-9776-44F4-BC03-867682E21374}" type="pres">
      <dgm:prSet presAssocID="{5605D28D-2CE6-4513-8566-952984E21E14}" presName="text_3" presStyleLbl="node1" presStyleIdx="2" presStyleCnt="3" custLinFactNeighborY="23389">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custScaleX="112026"/>
      <dgm:spPr>
        <a:solidFill>
          <a:schemeClr val="accent2">
            <a:lumMod val="20000"/>
            <a:lumOff val="80000"/>
          </a:schemeClr>
        </a:solidFill>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523237" y="494935"/>
          <a:ext cx="2285995" cy="2285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54818"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155700" rtl="0">
            <a:lnSpc>
              <a:spcPct val="90000"/>
            </a:lnSpc>
            <a:spcBef>
              <a:spcPct val="0"/>
            </a:spcBef>
            <a:spcAft>
              <a:spcPct val="35000"/>
            </a:spcAft>
            <a:buNone/>
          </a:pPr>
          <a:r>
            <a:rPr lang="es-MX" sz="2600" kern="1200" noProof="0" dirty="0"/>
            <a:t>CFDI</a:t>
          </a:r>
        </a:p>
      </dsp:txBody>
      <dsp:txXfrm>
        <a:off x="54818" y="2746269"/>
        <a:ext cx="3222832" cy="720000"/>
      </dsp:txXfrm>
    </dsp:sp>
    <dsp:sp modelId="{CE9DF0E8-B0DE-4E1E-9FF4-6006AD8428DB}">
      <dsp:nvSpPr>
        <dsp:cNvPr id="0" name=""/>
        <dsp:cNvSpPr/>
      </dsp:nvSpPr>
      <dsp:spPr>
        <a:xfrm>
          <a:off x="4310064" y="494935"/>
          <a:ext cx="2285995" cy="22859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3841646"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155700" rtl="0">
            <a:lnSpc>
              <a:spcPct val="90000"/>
            </a:lnSpc>
            <a:spcBef>
              <a:spcPct val="0"/>
            </a:spcBef>
            <a:spcAft>
              <a:spcPct val="35000"/>
            </a:spcAft>
            <a:buNone/>
          </a:pPr>
          <a:r>
            <a:rPr lang="es-MX" sz="2600" kern="1200" noProof="0"/>
            <a:t>TIPOS</a:t>
          </a:r>
        </a:p>
      </dsp:txBody>
      <dsp:txXfrm>
        <a:off x="3841646" y="2746269"/>
        <a:ext cx="3222832" cy="720000"/>
      </dsp:txXfrm>
    </dsp:sp>
    <dsp:sp modelId="{6DB1FE51-13D0-4A38-AD6E-48D4371A1AF3}">
      <dsp:nvSpPr>
        <dsp:cNvPr id="0" name=""/>
        <dsp:cNvSpPr/>
      </dsp:nvSpPr>
      <dsp:spPr>
        <a:xfrm>
          <a:off x="8096892" y="494935"/>
          <a:ext cx="2285995" cy="2285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7628474"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155700" rtl="0">
            <a:lnSpc>
              <a:spcPct val="90000"/>
            </a:lnSpc>
            <a:spcBef>
              <a:spcPct val="0"/>
            </a:spcBef>
            <a:spcAft>
              <a:spcPct val="35000"/>
            </a:spcAft>
            <a:buNone/>
          </a:pPr>
          <a:r>
            <a:rPr lang="es-MX" sz="2600" kern="1200" noProof="0"/>
            <a:t>RECOMENDACIONES</a:t>
          </a:r>
        </a:p>
      </dsp:txBody>
      <dsp:txXfrm>
        <a:off x="7628474" y="2746269"/>
        <a:ext cx="322283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301263" y="-659853"/>
          <a:ext cx="5124667" cy="5124667"/>
        </a:xfrm>
        <a:prstGeom prst="blockArc">
          <a:avLst>
            <a:gd name="adj1" fmla="val 18900000"/>
            <a:gd name="adj2" fmla="val 2700000"/>
            <a:gd name="adj3" fmla="val 421"/>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529541" y="380496"/>
          <a:ext cx="6273610" cy="760992"/>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4038" tIns="40640" rIns="40640" bIns="40640" numCol="1" spcCol="1270" rtlCol="0" anchor="ctr" anchorCtr="0">
          <a:noAutofit/>
        </a:bodyPr>
        <a:lstStyle/>
        <a:p>
          <a:pPr marL="0" lvl="0" indent="0" algn="l" defTabSz="711200" rtl="0">
            <a:lnSpc>
              <a:spcPct val="100000"/>
            </a:lnSpc>
            <a:spcBef>
              <a:spcPct val="0"/>
            </a:spcBef>
            <a:spcAft>
              <a:spcPct val="35000"/>
            </a:spcAft>
            <a:buNone/>
          </a:pPr>
          <a:r>
            <a:rPr lang="es-MX" sz="1600" kern="1200" noProof="0" dirty="0"/>
            <a:t>Hace más de dos décadas el SAT creó el primer sistema de comprobantes fiscales digitales CFD, convirtiéndose en el segundo modelo de factura electrónico en Latinoamérica.</a:t>
          </a:r>
          <a:r>
            <a:rPr lang="es-MX" sz="1500" kern="1200" noProof="0" dirty="0"/>
            <a:t>	</a:t>
          </a:r>
        </a:p>
      </dsp:txBody>
      <dsp:txXfrm>
        <a:off x="529541" y="380496"/>
        <a:ext cx="6273610" cy="760992"/>
      </dsp:txXfrm>
    </dsp:sp>
    <dsp:sp modelId="{07CB3071-D555-47DA-A36A-69EB91531FD8}">
      <dsp:nvSpPr>
        <dsp:cNvPr id="0" name=""/>
        <dsp:cNvSpPr/>
      </dsp:nvSpPr>
      <dsp:spPr>
        <a:xfrm>
          <a:off x="53921" y="285372"/>
          <a:ext cx="951240" cy="951240"/>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806162" y="1251881"/>
          <a:ext cx="5996990" cy="13011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4038" tIns="35560" rIns="35560" bIns="35560" numCol="1" spcCol="1270" rtlCol="0" anchor="ctr" anchorCtr="0">
          <a:noAutofit/>
        </a:bodyPr>
        <a:lstStyle/>
        <a:p>
          <a:pPr marL="0" lvl="0" indent="0" algn="l" defTabSz="622300" rtl="0">
            <a:lnSpc>
              <a:spcPct val="100000"/>
            </a:lnSpc>
            <a:spcBef>
              <a:spcPct val="0"/>
            </a:spcBef>
            <a:spcAft>
              <a:spcPct val="35000"/>
            </a:spcAft>
            <a:buNone/>
          </a:pPr>
          <a:r>
            <a:rPr lang="es-MX" sz="1400" kern="1200" noProof="0" dirty="0"/>
            <a:t>En Enero se adiciona el CFF para establecer el capítulo en materia de medios electrónicos, creando el uso de la Firma Electrónica Avanzada y el nuevo sistema de emisión de comprobantes denominado: COMPROBANTE FISCAL DIGITAL.</a:t>
          </a:r>
        </a:p>
      </dsp:txBody>
      <dsp:txXfrm>
        <a:off x="806162" y="1251881"/>
        <a:ext cx="5996990" cy="1301197"/>
      </dsp:txXfrm>
    </dsp:sp>
    <dsp:sp modelId="{3F8116AC-FAC3-4E95-9865-93CCFEB191B9}">
      <dsp:nvSpPr>
        <dsp:cNvPr id="0" name=""/>
        <dsp:cNvSpPr/>
      </dsp:nvSpPr>
      <dsp:spPr>
        <a:xfrm>
          <a:off x="330542" y="1426860"/>
          <a:ext cx="951240" cy="951240"/>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529541" y="2663472"/>
          <a:ext cx="6273610" cy="760992"/>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4038" tIns="45720" rIns="45720" bIns="45720" numCol="1" spcCol="1270" rtlCol="0" anchor="ctr" anchorCtr="0">
          <a:noAutofit/>
        </a:bodyPr>
        <a:lstStyle/>
        <a:p>
          <a:pPr marL="0" lvl="0" indent="0" algn="l" defTabSz="800100" rtl="0">
            <a:lnSpc>
              <a:spcPct val="100000"/>
            </a:lnSpc>
            <a:spcBef>
              <a:spcPct val="0"/>
            </a:spcBef>
            <a:spcAft>
              <a:spcPct val="35000"/>
            </a:spcAft>
            <a:buNone/>
          </a:pPr>
          <a:r>
            <a:rPr lang="es-MX" sz="1800" kern="1200" noProof="0" dirty="0"/>
            <a:t>Aparecieron las primeras empresas que emitieron sus comprobantes fiscales digitales.</a:t>
          </a:r>
        </a:p>
      </dsp:txBody>
      <dsp:txXfrm>
        <a:off x="529541" y="2663472"/>
        <a:ext cx="6273610" cy="760992"/>
      </dsp:txXfrm>
    </dsp:sp>
    <dsp:sp modelId="{A965097E-32F1-4AB8-8C4E-2814A7596B2F}">
      <dsp:nvSpPr>
        <dsp:cNvPr id="0" name=""/>
        <dsp:cNvSpPr/>
      </dsp:nvSpPr>
      <dsp:spPr>
        <a:xfrm>
          <a:off x="53921" y="2568348"/>
          <a:ext cx="951240" cy="951240"/>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699775" y="-700568"/>
          <a:ext cx="5442817" cy="5442817"/>
        </a:xfrm>
        <a:prstGeom prst="blockArc">
          <a:avLst>
            <a:gd name="adj1" fmla="val 18900000"/>
            <a:gd name="adj2" fmla="val 2700000"/>
            <a:gd name="adj3" fmla="val 397"/>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51684" y="197298"/>
          <a:ext cx="6420567" cy="122207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1617" tIns="40640" rIns="40640" bIns="40640" numCol="1" spcCol="1270" rtlCol="0" anchor="ctr" anchorCtr="0">
          <a:noAutofit/>
        </a:bodyPr>
        <a:lstStyle/>
        <a:p>
          <a:pPr marL="0" lvl="0" indent="0" algn="l" defTabSz="711200" rtl="0">
            <a:lnSpc>
              <a:spcPct val="100000"/>
            </a:lnSpc>
            <a:spcBef>
              <a:spcPct val="0"/>
            </a:spcBef>
            <a:spcAft>
              <a:spcPct val="35000"/>
            </a:spcAft>
            <a:buNone/>
          </a:pPr>
          <a:r>
            <a:rPr lang="es-MX" sz="1600" kern="1200" noProof="0" dirty="0"/>
            <a:t>En octubre se publica en RM las primeras especificaciones técnicas y el envío de los CFD, aunque su entrada fue de manera OPCIONAL y se podía elegir la emisión con medios propios o a través de proveedores de factura electrónica</a:t>
          </a:r>
          <a:r>
            <a:rPr lang="es-MX" sz="1800" kern="1200" noProof="0" dirty="0"/>
            <a:t>	</a:t>
          </a:r>
        </a:p>
      </dsp:txBody>
      <dsp:txXfrm>
        <a:off x="451684" y="197298"/>
        <a:ext cx="6420567" cy="1222074"/>
      </dsp:txXfrm>
    </dsp:sp>
    <dsp:sp modelId="{07CB3071-D555-47DA-A36A-69EB91531FD8}">
      <dsp:nvSpPr>
        <dsp:cNvPr id="0" name=""/>
        <dsp:cNvSpPr/>
      </dsp:nvSpPr>
      <dsp:spPr>
        <a:xfrm>
          <a:off x="-73975" y="264042"/>
          <a:ext cx="1010420" cy="1010420"/>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463679" y="1470165"/>
          <a:ext cx="6690407" cy="1101349"/>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1617" tIns="40640" rIns="40640" bIns="40640" numCol="1" spcCol="1270" rtlCol="0" anchor="ctr" anchorCtr="0">
          <a:noAutofit/>
        </a:bodyPr>
        <a:lstStyle/>
        <a:p>
          <a:pPr marL="0" lvl="0" indent="0" algn="l" defTabSz="711200" rtl="0">
            <a:lnSpc>
              <a:spcPct val="100000"/>
            </a:lnSpc>
            <a:spcBef>
              <a:spcPct val="0"/>
            </a:spcBef>
            <a:spcAft>
              <a:spcPct val="35000"/>
            </a:spcAft>
            <a:buNone/>
          </a:pPr>
          <a:r>
            <a:rPr lang="es-MX" sz="1600" kern="1200" noProof="0" dirty="0"/>
            <a:t>En diciembre se publica una nueva reforma al CFF estableciendo la obligatoriedad de la emisión de comprobantes digitales a partir del 1º de enero de 2011, debiendo ser emitidos a través de la página del SAT y se crea la versión 1.0</a:t>
          </a:r>
        </a:p>
      </dsp:txBody>
      <dsp:txXfrm>
        <a:off x="463679" y="1470165"/>
        <a:ext cx="6690407" cy="1101349"/>
      </dsp:txXfrm>
    </dsp:sp>
    <dsp:sp modelId="{3F8116AC-FAC3-4E95-9865-93CCFEB191B9}">
      <dsp:nvSpPr>
        <dsp:cNvPr id="0" name=""/>
        <dsp:cNvSpPr/>
      </dsp:nvSpPr>
      <dsp:spPr>
        <a:xfrm>
          <a:off x="0" y="1515630"/>
          <a:ext cx="1010420" cy="1010420"/>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12301" y="2650840"/>
          <a:ext cx="6499332" cy="116500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1617" tIns="40640" rIns="40640" bIns="40640" numCol="1" spcCol="1270" rtlCol="0" anchor="ctr" anchorCtr="0">
          <a:noAutofit/>
        </a:bodyPr>
        <a:lstStyle/>
        <a:p>
          <a:pPr marL="0" lvl="0" indent="0" algn="l" defTabSz="711200" rtl="0">
            <a:lnSpc>
              <a:spcPct val="100000"/>
            </a:lnSpc>
            <a:spcBef>
              <a:spcPct val="0"/>
            </a:spcBef>
            <a:spcAft>
              <a:spcPct val="35000"/>
            </a:spcAft>
            <a:buNone/>
          </a:pPr>
          <a:r>
            <a:rPr lang="es-MX" sz="1600" kern="1200" noProof="0" dirty="0"/>
            <a:t>En septiembre se publica la creación de un nuevo sistema de facturación electrónica denominado COMPROBANTE FISCAL DIGITAL A TRAVES DE INTERNET (CFDI), junto con el comprobante en papel con Código de Barras Bidimensional (CBB), para contribuyentes con ingresos menores a 4 millones de pesos.</a:t>
          </a:r>
        </a:p>
      </dsp:txBody>
      <dsp:txXfrm>
        <a:off x="412301" y="2650840"/>
        <a:ext cx="6499332" cy="1165006"/>
      </dsp:txXfrm>
    </dsp:sp>
    <dsp:sp modelId="{A965097E-32F1-4AB8-8C4E-2814A7596B2F}">
      <dsp:nvSpPr>
        <dsp:cNvPr id="0" name=""/>
        <dsp:cNvSpPr/>
      </dsp:nvSpPr>
      <dsp:spPr>
        <a:xfrm>
          <a:off x="-73975" y="2758860"/>
          <a:ext cx="1010420" cy="1010420"/>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197654" y="-650544"/>
          <a:ext cx="5051926" cy="5051926"/>
        </a:xfrm>
        <a:prstGeom prst="blockArc">
          <a:avLst>
            <a:gd name="adj1" fmla="val 18900000"/>
            <a:gd name="adj2" fmla="val 2700000"/>
            <a:gd name="adj3" fmla="val 428"/>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564512" y="134385"/>
          <a:ext cx="6281870" cy="123156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5446" tIns="35560" rIns="35560" bIns="35560" numCol="1" spcCol="1270" rtlCol="0" anchor="ctr" anchorCtr="0">
          <a:noAutofit/>
        </a:bodyPr>
        <a:lstStyle/>
        <a:p>
          <a:pPr marL="0" lvl="0" indent="0" algn="l" defTabSz="622300" rtl="0">
            <a:lnSpc>
              <a:spcPct val="100000"/>
            </a:lnSpc>
            <a:spcBef>
              <a:spcPct val="0"/>
            </a:spcBef>
            <a:spcAft>
              <a:spcPct val="35000"/>
            </a:spcAft>
            <a:buNone/>
          </a:pPr>
          <a:r>
            <a:rPr lang="es-MX" sz="1400" kern="1200" noProof="0" dirty="0"/>
            <a:t>Durante estos años se tenían tres sistemas de facturación:</a:t>
          </a:r>
        </a:p>
        <a:p>
          <a:pPr marL="0" lvl="0" indent="0" algn="l" defTabSz="622300" rtl="0">
            <a:lnSpc>
              <a:spcPct val="100000"/>
            </a:lnSpc>
            <a:spcBef>
              <a:spcPct val="0"/>
            </a:spcBef>
            <a:spcAft>
              <a:spcPct val="35000"/>
            </a:spcAft>
            <a:buNone/>
          </a:pPr>
          <a:r>
            <a:rPr lang="es-MX" sz="1400" kern="1200" noProof="0" dirty="0"/>
            <a:t>       - Comprobante Fiscal Digital por Internet CFDI</a:t>
          </a:r>
        </a:p>
        <a:p>
          <a:pPr marL="0" lvl="0" indent="0" algn="l" defTabSz="622300" rtl="0">
            <a:lnSpc>
              <a:spcPct val="100000"/>
            </a:lnSpc>
            <a:spcBef>
              <a:spcPct val="0"/>
            </a:spcBef>
            <a:spcAft>
              <a:spcPct val="35000"/>
            </a:spcAft>
            <a:buNone/>
          </a:pPr>
          <a:r>
            <a:rPr lang="es-MX" sz="1400" kern="1200" noProof="0" dirty="0"/>
            <a:t>       - Comprobante Fiscal Digital CFD</a:t>
          </a:r>
        </a:p>
        <a:p>
          <a:pPr marL="0" lvl="0" indent="0" algn="l" defTabSz="622300" rtl="0">
            <a:lnSpc>
              <a:spcPct val="100000"/>
            </a:lnSpc>
            <a:spcBef>
              <a:spcPct val="0"/>
            </a:spcBef>
            <a:spcAft>
              <a:spcPct val="35000"/>
            </a:spcAft>
            <a:buNone/>
          </a:pPr>
          <a:r>
            <a:rPr lang="es-MX" sz="1400" kern="1200" noProof="0" dirty="0"/>
            <a:t>       - Código de Barras Bidimensional CBB</a:t>
          </a:r>
        </a:p>
        <a:p>
          <a:pPr marL="0" lvl="0" indent="0" algn="l" defTabSz="622300" rtl="0">
            <a:lnSpc>
              <a:spcPct val="100000"/>
            </a:lnSpc>
            <a:spcBef>
              <a:spcPct val="0"/>
            </a:spcBef>
            <a:spcAft>
              <a:spcPct val="35000"/>
            </a:spcAft>
            <a:buNone/>
          </a:pPr>
          <a:r>
            <a:rPr lang="es-MX" sz="1400" kern="1200" noProof="0" dirty="0"/>
            <a:t>Se hacen mejoras y se publica la versión 2.0</a:t>
          </a:r>
          <a:r>
            <a:rPr lang="es-MX" sz="1100" kern="1200" noProof="0" dirty="0"/>
            <a:t>	</a:t>
          </a:r>
        </a:p>
      </dsp:txBody>
      <dsp:txXfrm>
        <a:off x="564512" y="134385"/>
        <a:ext cx="6281870" cy="1231565"/>
      </dsp:txXfrm>
    </dsp:sp>
    <dsp:sp modelId="{07CB3071-D555-47DA-A36A-69EB91531FD8}">
      <dsp:nvSpPr>
        <dsp:cNvPr id="0" name=""/>
        <dsp:cNvSpPr/>
      </dsp:nvSpPr>
      <dsp:spPr>
        <a:xfrm>
          <a:off x="7865" y="195123"/>
          <a:ext cx="1113295" cy="1110088"/>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845063" y="1454473"/>
          <a:ext cx="6009184" cy="1032283"/>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5446" tIns="40640" rIns="40640" bIns="40640" numCol="1" spcCol="1270" rtlCol="0" anchor="ctr" anchorCtr="0">
          <a:noAutofit/>
        </a:bodyPr>
        <a:lstStyle/>
        <a:p>
          <a:pPr marL="0" lvl="0" indent="0" algn="l" defTabSz="711200" rtl="0">
            <a:lnSpc>
              <a:spcPct val="100000"/>
            </a:lnSpc>
            <a:spcBef>
              <a:spcPct val="0"/>
            </a:spcBef>
            <a:spcAft>
              <a:spcPct val="35000"/>
            </a:spcAft>
            <a:buNone/>
          </a:pPr>
          <a:r>
            <a:rPr lang="es-MX" sz="1600" kern="1200" noProof="0" dirty="0"/>
            <a:t>En Enero se publicó la obligatoriedad del uso del CFDI y aparece la figura de la contratación de Proveedor Autorizado de Certificación (PAC).</a:t>
          </a:r>
        </a:p>
        <a:p>
          <a:pPr marL="0" lvl="0" indent="0" algn="l" defTabSz="711200" rtl="0">
            <a:lnSpc>
              <a:spcPct val="100000"/>
            </a:lnSpc>
            <a:spcBef>
              <a:spcPct val="0"/>
            </a:spcBef>
            <a:spcAft>
              <a:spcPct val="35000"/>
            </a:spcAft>
            <a:buNone/>
          </a:pPr>
          <a:r>
            <a:rPr lang="es-MX" sz="1600" kern="1200" noProof="0" dirty="0"/>
            <a:t>Se crea la versión 2.2 con la incorporación de complementos</a:t>
          </a:r>
        </a:p>
      </dsp:txBody>
      <dsp:txXfrm>
        <a:off x="845063" y="1454473"/>
        <a:ext cx="6009184" cy="1032283"/>
      </dsp:txXfrm>
    </dsp:sp>
    <dsp:sp modelId="{3F8116AC-FAC3-4E95-9865-93CCFEB191B9}">
      <dsp:nvSpPr>
        <dsp:cNvPr id="0" name=""/>
        <dsp:cNvSpPr/>
      </dsp:nvSpPr>
      <dsp:spPr>
        <a:xfrm>
          <a:off x="111702" y="1463670"/>
          <a:ext cx="1222566" cy="937709"/>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564512" y="2801043"/>
          <a:ext cx="6281870" cy="75016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5446" tIns="45720" rIns="45720" bIns="45720" numCol="1" spcCol="1270" rtlCol="0" anchor="ctr" anchorCtr="0">
          <a:noAutofit/>
        </a:bodyPr>
        <a:lstStyle/>
        <a:p>
          <a:pPr marL="0" lvl="0" indent="0" algn="l" defTabSz="800100" rtl="0">
            <a:lnSpc>
              <a:spcPct val="100000"/>
            </a:lnSpc>
            <a:spcBef>
              <a:spcPct val="0"/>
            </a:spcBef>
            <a:spcAft>
              <a:spcPct val="35000"/>
            </a:spcAft>
            <a:buNone/>
          </a:pPr>
          <a:r>
            <a:rPr lang="es-MX" sz="1800" kern="1200" noProof="0" dirty="0"/>
            <a:t>Diversas versiones hasta el actual uso de la 4.0</a:t>
          </a:r>
        </a:p>
      </dsp:txBody>
      <dsp:txXfrm>
        <a:off x="564512" y="2801043"/>
        <a:ext cx="6281870" cy="750167"/>
      </dsp:txXfrm>
    </dsp:sp>
    <dsp:sp modelId="{A965097E-32F1-4AB8-8C4E-2814A7596B2F}">
      <dsp:nvSpPr>
        <dsp:cNvPr id="0" name=""/>
        <dsp:cNvSpPr/>
      </dsp:nvSpPr>
      <dsp:spPr>
        <a:xfrm>
          <a:off x="39273" y="2531815"/>
          <a:ext cx="1050478" cy="937709"/>
        </a:xfrm>
        <a:prstGeom prst="ellipse">
          <a:avLst/>
        </a:prstGeom>
        <a:solidFill>
          <a:schemeClr val="accent2">
            <a:lumMod val="20000"/>
            <a:lumOff val="8000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1">
  <dgm:title val="Ícono de lista de etiquetas"/>
  <dgm:desc val="Se usa para mostrar fragmentos no secuenciales o agrupados de información acompañados de elementos visuales relacionados. Funciona mejor con iconos o imágenes pequeñas con leyendas de texto brev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a:p>
        </p:txBody>
      </p:sp>
      <p:sp>
        <p:nvSpPr>
          <p:cNvPr id="3" name="Marcador de fecha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A675962-B91C-485F-82BA-AFFFD56C2049}" type="datetime1">
              <a:rPr lang="es-MX" smtClean="0"/>
              <a:t>26/11/2024</a:t>
            </a:fld>
            <a:endParaRPr lang="es-MX"/>
          </a:p>
        </p:txBody>
      </p:sp>
      <p:sp>
        <p:nvSpPr>
          <p:cNvPr id="4" name="Marcador de pie de página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a:p>
        </p:txBody>
      </p:sp>
      <p:sp>
        <p:nvSpPr>
          <p:cNvPr id="5" name="Marcador de número de diapositiva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es-MX" smtClean="0"/>
              <a:t>‹#›</a:t>
            </a:fld>
            <a:endParaRPr lang="es-MX"/>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23:14:04.814"/>
    </inkml:context>
    <inkml:brush xml:id="br0">
      <inkml:brushProperty name="width" value="0.035" units="cm"/>
      <inkml:brushProperty name="height" value="0.035" units="cm"/>
    </inkml:brush>
  </inkml:definitions>
  <inkml:trace contextRef="#ctx0" brushRef="#br0">2600 107 24575,'-5'-3'0,"0"0"0,0 0 0,0 0 0,-1 1 0,1 0 0,-1 0 0,1 0 0,-1 1 0,0 0 0,1 0 0,-10 0 0,-12-3 0,-87-16 0,-1 4 0,0 6 0,-151 5 0,56 8 0,-453-6 0,502-10 0,-63-1 0,188 14 0,-43 0 0,-126 17 0,181-13 0,1 1 0,-1 0 0,1 2 0,1 1 0,0 1 0,0 1 0,0 0 0,1 2 0,-33 24 0,49-31 0,0 0 0,1 0 0,-1 0 0,1 0 0,0 1 0,0-1 0,1 1 0,0 0 0,0 0 0,0 0 0,1 1 0,0-1 0,0 1 0,1-1 0,-1 1 0,1 0 0,1-1 0,-1 1 0,1 0 0,1 0 0,-1-1 0,1 1 0,2 8 0,4 16 0,1 0 0,1-1 0,22 47 0,-24-61 0,10 22 0,2-2 0,1 0 0,1-1 0,3-1 0,34 40 0,-19-29 0,45 44 0,-66-74 0,-1-1 0,2 0 0,0-1 0,0-1 0,42 19 0,399 162 0,-417-177 0,0-1 0,1-3 0,1-2 0,61 7 0,-30-5 0,-6-4 0,0-3 0,113-7 0,-63-1 0,120 5 0,208-5 0,-61-24 0,-60-14 0,-244 29 0,84-17 0,129-14 0,-238 37 0,-1-3 0,0-2 0,-1-3 0,-1-2 0,0-2 0,76-37 0,-69 27 0,-38 18 0,0-1 0,0-1 0,-1-1 0,21-16 0,-24 13 0,-1-1 0,0 0 0,-1-2 0,-2 0 0,19-25 0,-30 36 0,0 1 0,0-1 0,0 0 0,-1-1 0,0 1 0,-1-1 0,0 1 0,0-1 0,-1 0 0,0 0 0,0 0 0,-1 0 0,0-1 0,-1 1 0,0 0 0,-1 0 0,-2-15 0,-1 14 0,-1 0 0,-1 0 0,0 1 0,0-1 0,-1 1 0,0 1 0,-1-1 0,0 1 0,0 0 0,-17-12 0,-32-33 0,45 37 0,1 1 0,-1 0 0,0 1 0,-1 1 0,-1-1 0,0 2 0,0 0 0,-1 1 0,-1 1 0,-30-16 0,24 16 0,-233-91 0,207 85 0,0 2 0,-1 3 0,-74-8 0,51 12 0,-212-10 0,-500 18-1365,751-1-5461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23:14:10.835"/>
    </inkml:context>
    <inkml:brush xml:id="br0">
      <inkml:brushProperty name="width" value="0.035" units="cm"/>
      <inkml:brushProperty name="height" value="0.035" units="cm"/>
    </inkml:brush>
  </inkml:definitions>
  <inkml:trace contextRef="#ctx0" brushRef="#br0">1390 1 24575,'-1099'0'0,"1090"0"0,-1 1 0,0 1 0,1 0 0,0 0 0,-1 0 0,1 2 0,0-1 0,0 1 0,1 0 0,-1 1 0,1 0 0,0 0 0,0 1 0,0 0 0,1 0 0,0 1 0,-11 13 0,0 2 0,2 1 0,0 0 0,2 1 0,-23 51 0,32-62 0,0 0 0,2 0 0,-1 1 0,1-1 0,1 1 0,1-1 0,0 1 0,0 0 0,1-1 0,3 16 0,3 13 0,24 78 0,-24-98 0,0-3 0,1-1 0,0 0 0,1-1 0,1 1 0,1-1 0,0-1 0,25 30 0,-13-22 0,1-1 0,2-1 0,49 36 0,-21-20 0,-21-13 0,2-1 0,0-2 0,73 33 0,25-16 0,-57-20 0,180 38 0,-207-46 0,0-2 0,0-2 0,59 2 0,151-11 0,-102-1 0,-89 3 0,389-16 0,-338 6 0,-67 8 0,0-3 0,-1-2 0,61-16 0,-53 9 0,1 2 0,90-5 0,22-4 0,-141 14 0,-1-1 0,29-12 0,-30 9 0,58-13 0,45-5 0,-66 14 0,66-7 0,-48 12 0,88-6 0,-160 16 0,-1 0 0,0-1 0,0 0 0,0-1 0,-1 0 0,1-1 0,0 0 0,-1 0 0,1-1 0,-1 0 0,0-1 0,-1 0 0,1 0 0,-1-1 0,0 0 0,0 0 0,-1-1 0,0 0 0,0-1 0,0 1 0,-1-1 0,0 0 0,-1-1 0,0 1 0,0-1 0,-1-1 0,0 1 0,0 0 0,-1-1 0,-1 0 0,1 1 0,-2-1 0,2-11 0,10-71 0,-6 60 0,-3-1 0,0 0 0,-3-61 0,-2 89 0,0 0 0,-1 1 0,1 0 0,-1-1 0,0 1 0,-1 0 0,1 0 0,-1 0 0,0 0 0,0 0 0,0 1 0,0-1 0,-1 1 0,1 0 0,-1 0 0,0 0 0,0 1 0,0-1 0,-8-2 0,-11-7 0,0 1 0,-32-9 0,47 18 0,-217-89 0,147 55 0,37 15 0,0 3 0,-1 1 0,-1 1 0,-1 3 0,-57-10 0,-188-7 0,186 23 0,-135 7 0,92 2 0,-572-2 0,560 14 0,18-1 0,39-12-1365,58-1-5461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23:14:18.443"/>
    </inkml:context>
    <inkml:brush xml:id="br0">
      <inkml:brushProperty name="width" value="0.035" units="cm"/>
      <inkml:brushProperty name="height" value="0.035" units="cm"/>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23:14:21.834"/>
    </inkml:context>
    <inkml:brush xml:id="br0">
      <inkml:brushProperty name="width" value="0.035" units="cm"/>
      <inkml:brushProperty name="height" value="0.035" units="cm"/>
    </inkml:brush>
  </inkml:definitions>
  <inkml:trace contextRef="#ctx0" brushRef="#br0">0 1 24575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23:14:58.564"/>
    </inkml:context>
    <inkml:brush xml:id="br0">
      <inkml:brushProperty name="width" value="0.035" units="cm"/>
      <inkml:brushProperty name="height" value="0.035" units="cm"/>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23:17:13.552"/>
    </inkml:context>
    <inkml:brush xml:id="br0">
      <inkml:brushProperty name="width" value="0.035" units="cm"/>
      <inkml:brushProperty name="height" value="0.03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CAB0AAD-FDE6-4B91-9BBB-87BEBEEE1304}" type="datetime1">
              <a:rPr lang="es-MX" noProof="0" smtClean="0"/>
              <a:t>26/11/2024</a:t>
            </a:fld>
            <a:endParaRPr lang="es-MX"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es-MX" noProof="0" smtClean="0"/>
              <a:t>‹#›</a:t>
            </a:fld>
            <a:endParaRPr lang="es-MX"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MX" smtClean="0"/>
              <a:t>3</a:t>
            </a:fld>
            <a:endParaRPr lang="es-MX"/>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MX" smtClean="0"/>
              <a:t>4</a:t>
            </a:fld>
            <a:endParaRPr lang="es-MX"/>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C6B3AB32-59DF-41F1-9618-EDFBF5049629}" type="slidenum">
              <a:rPr lang="es-MX" smtClean="0"/>
              <a:t>5</a:t>
            </a:fld>
            <a:endParaRPr lang="es-MX"/>
          </a:p>
        </p:txBody>
      </p:sp>
    </p:spTree>
    <p:extLst>
      <p:ext uri="{BB962C8B-B14F-4D97-AF65-F5344CB8AC3E}">
        <p14:creationId xmlns:p14="http://schemas.microsoft.com/office/powerpoint/2010/main" val="223270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70A03-33DA-054B-8A15-82C4D74984A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351D19B-9C78-0573-B46E-A10508FE989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9027474-551E-EC64-C5DE-8A64E809994E}"/>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8EE25136-F4E6-6E38-EFE2-200D30E7164D}"/>
              </a:ext>
            </a:extLst>
          </p:cNvPr>
          <p:cNvSpPr>
            <a:spLocks noGrp="1"/>
          </p:cNvSpPr>
          <p:nvPr>
            <p:ph type="sldNum" sz="quarter" idx="5"/>
          </p:nvPr>
        </p:nvSpPr>
        <p:spPr/>
        <p:txBody>
          <a:bodyPr/>
          <a:lstStyle/>
          <a:p>
            <a:pPr rtl="0"/>
            <a:fld id="{C6B3AB32-59DF-41F1-9618-EDFBF5049629}" type="slidenum">
              <a:rPr lang="es-MX" smtClean="0"/>
              <a:t>6</a:t>
            </a:fld>
            <a:endParaRPr lang="es-MX"/>
          </a:p>
        </p:txBody>
      </p:sp>
    </p:spTree>
    <p:extLst>
      <p:ext uri="{BB962C8B-B14F-4D97-AF65-F5344CB8AC3E}">
        <p14:creationId xmlns:p14="http://schemas.microsoft.com/office/powerpoint/2010/main" val="318545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84C06-103E-E062-71FD-067006FA8F6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A5D112E-3508-F391-93A9-48310C1A19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2724AFA-F1CE-DEBE-C2E1-358CACB8B5FC}"/>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B09352CD-D003-6D34-8AE9-A91921CED739}"/>
              </a:ext>
            </a:extLst>
          </p:cNvPr>
          <p:cNvSpPr>
            <a:spLocks noGrp="1"/>
          </p:cNvSpPr>
          <p:nvPr>
            <p:ph type="sldNum" sz="quarter" idx="5"/>
          </p:nvPr>
        </p:nvSpPr>
        <p:spPr/>
        <p:txBody>
          <a:bodyPr/>
          <a:lstStyle/>
          <a:p>
            <a:pPr rtl="0"/>
            <a:fld id="{C6B3AB32-59DF-41F1-9618-EDFBF5049629}" type="slidenum">
              <a:rPr lang="es-MX" smtClean="0"/>
              <a:t>7</a:t>
            </a:fld>
            <a:endParaRPr lang="es-MX"/>
          </a:p>
        </p:txBody>
      </p:sp>
    </p:spTree>
    <p:extLst>
      <p:ext uri="{BB962C8B-B14F-4D97-AF65-F5344CB8AC3E}">
        <p14:creationId xmlns:p14="http://schemas.microsoft.com/office/powerpoint/2010/main" val="238328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MX" smtClean="0"/>
              <a:t>9</a:t>
            </a:fld>
            <a:endParaRPr lang="es-MX"/>
          </a:p>
        </p:txBody>
      </p:sp>
    </p:spTree>
    <p:extLst>
      <p:ext uri="{BB962C8B-B14F-4D97-AF65-F5344CB8AC3E}">
        <p14:creationId xmlns:p14="http://schemas.microsoft.com/office/powerpoint/2010/main" val="350511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854EA-9B4C-F179-8F7B-B04A234FD16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6240ACC-19B0-B2B1-743F-C56D4F34710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241258D-1113-D1A5-7421-BA8092D22559}"/>
              </a:ext>
            </a:extLst>
          </p:cNvPr>
          <p:cNvSpPr>
            <a:spLocks noGrp="1"/>
          </p:cNvSpPr>
          <p:nvPr>
            <p:ph type="body" idx="1"/>
          </p:nvPr>
        </p:nvSpPr>
        <p:spPr/>
        <p:txBody>
          <a:bodyPr rtlCol="0"/>
          <a:lstStyle/>
          <a:p>
            <a:pPr rtl="0"/>
            <a:endParaRPr lang="es-MX"/>
          </a:p>
        </p:txBody>
      </p:sp>
      <p:sp>
        <p:nvSpPr>
          <p:cNvPr id="4" name="Marcador de número de diapositiva 3">
            <a:extLst>
              <a:ext uri="{FF2B5EF4-FFF2-40B4-BE49-F238E27FC236}">
                <a16:creationId xmlns:a16="http://schemas.microsoft.com/office/drawing/2014/main" id="{C2E65EFA-9E78-F3ED-812F-F4E7293F5001}"/>
              </a:ext>
            </a:extLst>
          </p:cNvPr>
          <p:cNvSpPr>
            <a:spLocks noGrp="1"/>
          </p:cNvSpPr>
          <p:nvPr>
            <p:ph type="sldNum" sz="quarter" idx="5"/>
          </p:nvPr>
        </p:nvSpPr>
        <p:spPr/>
        <p:txBody>
          <a:bodyPr rtlCol="0"/>
          <a:lstStyle/>
          <a:p>
            <a:pPr rtl="0"/>
            <a:fld id="{C6B3AB32-59DF-41F1-9618-EDFBF5049629}" type="slidenum">
              <a:rPr lang="es-MX" smtClean="0"/>
              <a:t>10</a:t>
            </a:fld>
            <a:endParaRPr lang="es-MX"/>
          </a:p>
        </p:txBody>
      </p:sp>
    </p:spTree>
    <p:extLst>
      <p:ext uri="{BB962C8B-B14F-4D97-AF65-F5344CB8AC3E}">
        <p14:creationId xmlns:p14="http://schemas.microsoft.com/office/powerpoint/2010/main" val="50089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D9C1-1A6E-BDA7-371E-E2F1375A551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B40255-D577-1062-0BBD-C759E530335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03A2621-E953-3ABF-C9BA-BFD5B71BAEEC}"/>
              </a:ext>
            </a:extLst>
          </p:cNvPr>
          <p:cNvSpPr>
            <a:spLocks noGrp="1"/>
          </p:cNvSpPr>
          <p:nvPr>
            <p:ph type="body" idx="1"/>
          </p:nvPr>
        </p:nvSpPr>
        <p:spPr/>
        <p:txBody>
          <a:bodyPr rtlCol="0"/>
          <a:lstStyle/>
          <a:p>
            <a:pPr rtl="0"/>
            <a:endParaRPr lang="es-MX"/>
          </a:p>
        </p:txBody>
      </p:sp>
      <p:sp>
        <p:nvSpPr>
          <p:cNvPr id="4" name="Marcador de número de diapositiva 3">
            <a:extLst>
              <a:ext uri="{FF2B5EF4-FFF2-40B4-BE49-F238E27FC236}">
                <a16:creationId xmlns:a16="http://schemas.microsoft.com/office/drawing/2014/main" id="{061E6238-91FE-34B4-2B55-C1FD23F33130}"/>
              </a:ext>
            </a:extLst>
          </p:cNvPr>
          <p:cNvSpPr>
            <a:spLocks noGrp="1"/>
          </p:cNvSpPr>
          <p:nvPr>
            <p:ph type="sldNum" sz="quarter" idx="5"/>
          </p:nvPr>
        </p:nvSpPr>
        <p:spPr/>
        <p:txBody>
          <a:bodyPr rtlCol="0"/>
          <a:lstStyle/>
          <a:p>
            <a:pPr rtl="0"/>
            <a:fld id="{C6B3AB32-59DF-41F1-9618-EDFBF5049629}" type="slidenum">
              <a:rPr lang="es-MX" smtClean="0"/>
              <a:t>11</a:t>
            </a:fld>
            <a:endParaRPr lang="es-MX"/>
          </a:p>
        </p:txBody>
      </p:sp>
    </p:spTree>
    <p:extLst>
      <p:ext uri="{BB962C8B-B14F-4D97-AF65-F5344CB8AC3E}">
        <p14:creationId xmlns:p14="http://schemas.microsoft.com/office/powerpoint/2010/main" val="279572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MX" smtClean="0"/>
              <a:t>39</a:t>
            </a:fld>
            <a:endParaRPr lang="es-MX"/>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s-MX" noProof="0"/>
              <a:t>Haz clic para modificar el estilo de título del patrón</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MX" noProof="0"/>
              <a:t>Haga clic para editar el estilo de subtítulo del patrón</a:t>
            </a:r>
          </a:p>
        </p:txBody>
      </p:sp>
      <p:sp>
        <p:nvSpPr>
          <p:cNvPr id="4" name="Marcador de fecha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20DEF857-DA8F-4439-98D4-119A7351E455}" type="datetime1">
              <a:rPr lang="es-MX" noProof="0" smtClean="0"/>
              <a:t>26/11/2024</a:t>
            </a:fld>
            <a:endParaRPr lang="es-MX" noProof="0"/>
          </a:p>
        </p:txBody>
      </p:sp>
      <p:sp>
        <p:nvSpPr>
          <p:cNvPr id="5" name="Marcador de pie de página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s-MX" noProof="0"/>
          </a:p>
        </p:txBody>
      </p:sp>
      <p:sp>
        <p:nvSpPr>
          <p:cNvPr id="6" name="Marcador de número de diapositiva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ángulo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ítulo 1"/>
          <p:cNvSpPr>
            <a:spLocks noGrp="1"/>
          </p:cNvSpPr>
          <p:nvPr>
            <p:ph type="title"/>
          </p:nvPr>
        </p:nvSpPr>
        <p:spPr>
          <a:xfrm>
            <a:off x="581192" y="702156"/>
            <a:ext cx="11029616" cy="1013800"/>
          </a:xfrm>
        </p:spPr>
        <p:txBody>
          <a:bodyPr rtlCol="0"/>
          <a:lstStyle/>
          <a:p>
            <a:pPr rtl="0"/>
            <a:r>
              <a:rPr lang="es-MX" noProof="0"/>
              <a:t>Haz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p:cNvSpPr>
            <a:spLocks noGrp="1"/>
          </p:cNvSpPr>
          <p:nvPr>
            <p:ph type="dt" sz="half" idx="10"/>
          </p:nvPr>
        </p:nvSpPr>
        <p:spPr/>
        <p:txBody>
          <a:bodyPr rtlCol="0"/>
          <a:lstStyle/>
          <a:p>
            <a:pPr rtl="0"/>
            <a:fld id="{BD0932E2-0636-48CC-883C-3BBC48C9B14E}" type="datetime1">
              <a:rPr lang="es-MX" noProof="0" smtClean="0"/>
              <a:t>26/11/2024</a:t>
            </a:fld>
            <a:endParaRPr lang="es-MX" noProof="0"/>
          </a:p>
        </p:txBody>
      </p:sp>
      <p:sp>
        <p:nvSpPr>
          <p:cNvPr id="5" name="Marcador de pie de página 4"/>
          <p:cNvSpPr>
            <a:spLocks noGrp="1"/>
          </p:cNvSpPr>
          <p:nvPr>
            <p:ph type="ftr" sz="quarter" idx="11"/>
          </p:nvPr>
        </p:nvSpPr>
        <p:spPr/>
        <p:txBody>
          <a:bodyPr rtlCol="0"/>
          <a:lstStyle/>
          <a:p>
            <a:pPr rtl="0"/>
            <a:endParaRPr lang="es-MX"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839201" y="675726"/>
            <a:ext cx="2004164" cy="5183073"/>
          </a:xfrm>
        </p:spPr>
        <p:txBody>
          <a:bodyPr vert="eaVert" rtlCol="0"/>
          <a:lstStyle/>
          <a:p>
            <a:pPr rtl="0"/>
            <a:r>
              <a:rPr lang="es-MX" noProof="0"/>
              <a:t>Haz clic para modificar el estilo de título del patrón</a:t>
            </a:r>
          </a:p>
        </p:txBody>
      </p:sp>
      <p:sp>
        <p:nvSpPr>
          <p:cNvPr id="3" name="Marcador de posición de texto vertical 2"/>
          <p:cNvSpPr>
            <a:spLocks noGrp="1"/>
          </p:cNvSpPr>
          <p:nvPr>
            <p:ph type="body" orient="vert" idx="1" hasCustomPrompt="1"/>
          </p:nvPr>
        </p:nvSpPr>
        <p:spPr>
          <a:xfrm>
            <a:off x="774923" y="675726"/>
            <a:ext cx="7896279" cy="5183073"/>
          </a:xfrm>
        </p:spPr>
        <p:txBody>
          <a:bodyPr vert="eaVert" rtlCol="0" anchor="t"/>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43EA9BAE-AB85-46D2-8596-23E804B52F3A}" type="datetime1">
              <a:rPr lang="es-MX" noProof="0" smtClean="0"/>
              <a:t>26/11/2024</a:t>
            </a:fld>
            <a:endParaRPr lang="es-MX" noProof="0"/>
          </a:p>
        </p:txBody>
      </p:sp>
      <p:sp>
        <p:nvSpPr>
          <p:cNvPr id="5" name="Marcador de pie de página 4"/>
          <p:cNvSpPr>
            <a:spLocks noGrp="1"/>
          </p:cNvSpPr>
          <p:nvPr>
            <p:ph type="ftr" sz="quarter" idx="11"/>
          </p:nvPr>
        </p:nvSpPr>
        <p:spPr>
          <a:xfrm>
            <a:off x="774923" y="5951811"/>
            <a:ext cx="7896279" cy="365125"/>
          </a:xfrm>
        </p:spPr>
        <p:txBody>
          <a:bodyPr rtlCol="0"/>
          <a:lstStyle/>
          <a:p>
            <a:pPr rtl="0"/>
            <a:endParaRPr lang="es-MX" noProof="0"/>
          </a:p>
        </p:txBody>
      </p:sp>
      <p:sp>
        <p:nvSpPr>
          <p:cNvPr id="6" name="Marcador de número de diapositiva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ido con sub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8" name="Rectángu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p:cNvSpPr>
            <a:spLocks noGrp="1"/>
          </p:cNvSpPr>
          <p:nvPr>
            <p:ph idx="1"/>
          </p:nvPr>
        </p:nvSpPr>
        <p:spPr>
          <a:xfrm>
            <a:off x="5458984" y="497808"/>
            <a:ext cx="5713841" cy="4868609"/>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9" name="Rectángu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Rectángu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2" name="Marcador de posición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FE387D9-B8D3-4193-BAE6-E4E2E3FF8C52}" type="datetime1">
              <a:rPr lang="es-MX" noProof="0" smtClean="0"/>
              <a:t>26/11/2024</a:t>
            </a:fld>
            <a:endParaRPr lang="es-MX"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MX" noProof="0" dirty="0"/>
              <a:t>Pie de página</a:t>
            </a:r>
          </a:p>
        </p:txBody>
      </p:sp>
      <p:sp>
        <p:nvSpPr>
          <p:cNvPr id="14" name="Marcador de posición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MX" noProof="0" smtClean="0"/>
              <a:pPr rtl="0"/>
              <a:t>‹#›</a:t>
            </a:fld>
            <a:endParaRPr lang="es-MX" noProof="0" dirty="0"/>
          </a:p>
        </p:txBody>
      </p:sp>
      <p:sp>
        <p:nvSpPr>
          <p:cNvPr id="5" name="Rectángu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es-ES" noProof="0"/>
              <a:t>Haga clic para modificar el estilo de título del patrón</a:t>
            </a:r>
            <a:endParaRPr lang="es-MX" noProof="0" dirty="0"/>
          </a:p>
        </p:txBody>
      </p:sp>
      <p:sp>
        <p:nvSpPr>
          <p:cNvPr id="18" name="Rectángu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Tree>
    <p:extLst>
      <p:ext uri="{BB962C8B-B14F-4D97-AF65-F5344CB8AC3E}">
        <p14:creationId xmlns:p14="http://schemas.microsoft.com/office/powerpoint/2010/main" val="159679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2" name="Títu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es-ES" noProof="0"/>
              <a:t>Haga clic para modificar el estilo de título del patrón</a:t>
            </a:r>
            <a:endParaRPr lang="es-MX" noProof="0" dirty="0"/>
          </a:p>
        </p:txBody>
      </p:sp>
      <p:sp>
        <p:nvSpPr>
          <p:cNvPr id="3" name="Marcador de contenid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2" name="Marcador de posición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7E9BB48-0A21-4E10-9009-BA707088AAAC}" type="datetime1">
              <a:rPr lang="es-MX" noProof="0" smtClean="0"/>
              <a:t>26/11/2024</a:t>
            </a:fld>
            <a:endParaRPr lang="es-MX"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MX" noProof="0" dirty="0"/>
              <a:t>Pie de página</a:t>
            </a:r>
          </a:p>
        </p:txBody>
      </p:sp>
      <p:sp>
        <p:nvSpPr>
          <p:cNvPr id="14" name="Marcador de posición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MX" noProof="0" smtClean="0"/>
              <a:pPr rtl="0"/>
              <a:t>‹#›</a:t>
            </a:fld>
            <a:endParaRPr lang="es-MX" noProof="0" dirty="0"/>
          </a:p>
        </p:txBody>
      </p:sp>
      <p:sp>
        <p:nvSpPr>
          <p:cNvPr id="18" name="Marcador de posición de imagen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00916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7" name="Rectángulo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702156"/>
            <a:ext cx="11029616" cy="1013800"/>
          </a:xfrm>
        </p:spPr>
        <p:txBody>
          <a:bodyPr rtlCol="0"/>
          <a:lstStyle/>
          <a:p>
            <a:pPr rtl="0"/>
            <a:r>
              <a:rPr lang="es-MX" noProof="0"/>
              <a:t>Haz clic para modificar el estilo de título del patrón</a:t>
            </a:r>
          </a:p>
        </p:txBody>
      </p:sp>
      <p:sp>
        <p:nvSpPr>
          <p:cNvPr id="3" name="Marcador de contenido 2"/>
          <p:cNvSpPr>
            <a:spLocks noGrp="1"/>
          </p:cNvSpPr>
          <p:nvPr>
            <p:ph idx="1" hasCustomPrompt="1"/>
          </p:nvPr>
        </p:nvSpPr>
        <p:spPr>
          <a:xfrm>
            <a:off x="581192" y="2180496"/>
            <a:ext cx="11029615" cy="3678303"/>
          </a:xfrm>
        </p:spPr>
        <p:txBody>
          <a:bodyPr rtlCol="0"/>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p:cNvSpPr>
            <a:spLocks noGrp="1"/>
          </p:cNvSpPr>
          <p:nvPr>
            <p:ph type="dt" sz="half" idx="10"/>
          </p:nvPr>
        </p:nvSpPr>
        <p:spPr/>
        <p:txBody>
          <a:bodyPr rtlCol="0"/>
          <a:lstStyle/>
          <a:p>
            <a:pPr rtl="0"/>
            <a:fld id="{721131E1-3BD0-460E-BA82-FC23801633FC}" type="datetime1">
              <a:rPr lang="es-MX" noProof="0" smtClean="0"/>
              <a:t>26/11/2024</a:t>
            </a:fld>
            <a:endParaRPr lang="es-MX" noProof="0"/>
          </a:p>
        </p:txBody>
      </p:sp>
      <p:sp>
        <p:nvSpPr>
          <p:cNvPr id="5" name="Marcador de pie de página 4"/>
          <p:cNvSpPr>
            <a:spLocks noGrp="1"/>
          </p:cNvSpPr>
          <p:nvPr>
            <p:ph type="ftr" sz="quarter" idx="11"/>
          </p:nvPr>
        </p:nvSpPr>
        <p:spPr/>
        <p:txBody>
          <a:bodyPr rtlCol="0"/>
          <a:lstStyle/>
          <a:p>
            <a:pPr rtl="0"/>
            <a:endParaRPr lang="es-MX" noProof="0"/>
          </a:p>
        </p:txBody>
      </p:sp>
      <p:sp>
        <p:nvSpPr>
          <p:cNvPr id="6" name="Marcador de número de diapositiva 5"/>
          <p:cNvSpPr>
            <a:spLocks noGrp="1"/>
          </p:cNvSpPr>
          <p:nvPr>
            <p:ph type="sldNum" sz="quarter" idx="12"/>
          </p:nvPr>
        </p:nvSpPr>
        <p:spPr>
          <a:xfrm>
            <a:off x="10558300" y="5956137"/>
            <a:ext cx="1052508" cy="365125"/>
          </a:xfrm>
        </p:spPr>
        <p:txBody>
          <a:bodyPr rtlCol="0"/>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MX" noProof="0"/>
              <a:t>Haz clic para modificar el estilo de título del patrón</a:t>
            </a:r>
          </a:p>
        </p:txBody>
      </p:sp>
      <p:sp>
        <p:nvSpPr>
          <p:cNvPr id="3" name="Marcador de tex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MX" noProof="0"/>
              <a:t>Editar estilos de texto del patrón</a:t>
            </a:r>
          </a:p>
        </p:txBody>
      </p:sp>
      <p:sp>
        <p:nvSpPr>
          <p:cNvPr id="4" name="Marcador de fecha 3"/>
          <p:cNvSpPr>
            <a:spLocks noGrp="1"/>
          </p:cNvSpPr>
          <p:nvPr>
            <p:ph type="dt" sz="half" idx="10"/>
          </p:nvPr>
        </p:nvSpPr>
        <p:spPr/>
        <p:txBody>
          <a:bodyPr rtlCol="0"/>
          <a:lstStyle>
            <a:lvl1pPr>
              <a:defRPr>
                <a:solidFill>
                  <a:schemeClr val="accent1">
                    <a:lumMod val="75000"/>
                    <a:lumOff val="25000"/>
                  </a:schemeClr>
                </a:solidFill>
              </a:defRPr>
            </a:lvl1pPr>
          </a:lstStyle>
          <a:p>
            <a:pPr rtl="0"/>
            <a:fld id="{66AD931A-E78D-42E6-B12F-6684BAA6AF27}" type="datetime1">
              <a:rPr lang="es-MX" noProof="0" smtClean="0"/>
              <a:t>26/11/2024</a:t>
            </a:fld>
            <a:endParaRPr lang="es-MX" noProof="0"/>
          </a:p>
        </p:txBody>
      </p:sp>
      <p:sp>
        <p:nvSpPr>
          <p:cNvPr id="5" name="Marcador de pie de página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MX" noProof="0"/>
          </a:p>
        </p:txBody>
      </p:sp>
      <p:sp>
        <p:nvSpPr>
          <p:cNvPr id="6" name="Marcador de número de diapositiva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8" name="Rectángulo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729658"/>
            <a:ext cx="11029616" cy="988332"/>
          </a:xfrm>
        </p:spPr>
        <p:txBody>
          <a:bodyPr rtlCol="0"/>
          <a:lstStyle/>
          <a:p>
            <a:pPr rtl="0"/>
            <a:r>
              <a:rPr lang="es-MX" noProof="0"/>
              <a:t>Haz clic para modificar el estilo de título del patrón</a:t>
            </a:r>
          </a:p>
        </p:txBody>
      </p:sp>
      <p:sp>
        <p:nvSpPr>
          <p:cNvPr id="3" name="Marcador de contenido 2"/>
          <p:cNvSpPr>
            <a:spLocks noGrp="1"/>
          </p:cNvSpPr>
          <p:nvPr>
            <p:ph sz="half" idx="1" hasCustomPrompt="1"/>
          </p:nvPr>
        </p:nvSpPr>
        <p:spPr>
          <a:xfrm>
            <a:off x="581193" y="2228003"/>
            <a:ext cx="5422390" cy="3633047"/>
          </a:xfrm>
        </p:spPr>
        <p:txBody>
          <a:bodyPr rtlCol="0">
            <a:normAutofit/>
          </a:body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contenido 3"/>
          <p:cNvSpPr>
            <a:spLocks noGrp="1"/>
          </p:cNvSpPr>
          <p:nvPr>
            <p:ph sz="half" idx="2" hasCustomPrompt="1"/>
          </p:nvPr>
        </p:nvSpPr>
        <p:spPr>
          <a:xfrm>
            <a:off x="6188417" y="2228003"/>
            <a:ext cx="5422392" cy="3633047"/>
          </a:xfrm>
        </p:spPr>
        <p:txBody>
          <a:bodyPr rtlCol="0">
            <a:normAutofit/>
          </a:body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fecha 4"/>
          <p:cNvSpPr>
            <a:spLocks noGrp="1"/>
          </p:cNvSpPr>
          <p:nvPr>
            <p:ph type="dt" sz="half" idx="10"/>
          </p:nvPr>
        </p:nvSpPr>
        <p:spPr/>
        <p:txBody>
          <a:bodyPr rtlCol="0"/>
          <a:lstStyle/>
          <a:p>
            <a:pPr rtl="0"/>
            <a:fld id="{2EB21643-1C8A-4D2C-BA22-463B171FBC68}" type="datetime1">
              <a:rPr lang="es-MX" noProof="0" smtClean="0"/>
              <a:t>26/11/2024</a:t>
            </a:fld>
            <a:endParaRPr lang="es-MX" noProof="0"/>
          </a:p>
        </p:txBody>
      </p:sp>
      <p:sp>
        <p:nvSpPr>
          <p:cNvPr id="6" name="Marcador de posición de pie de página 5"/>
          <p:cNvSpPr>
            <a:spLocks noGrp="1"/>
          </p:cNvSpPr>
          <p:nvPr>
            <p:ph type="ftr" sz="quarter" idx="11"/>
          </p:nvPr>
        </p:nvSpPr>
        <p:spPr/>
        <p:txBody>
          <a:bodyPr rtlCol="0"/>
          <a:lstStyle/>
          <a:p>
            <a:pPr rtl="0"/>
            <a:endParaRPr lang="es-MX" noProof="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ángulo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581193" y="729658"/>
            <a:ext cx="11029616" cy="988332"/>
          </a:xfrm>
        </p:spPr>
        <p:txBody>
          <a:bodyPr rtlCol="0"/>
          <a:lstStyle/>
          <a:p>
            <a:pPr rtl="0"/>
            <a:r>
              <a:rPr lang="es-MX" noProof="0"/>
              <a:t>Haz clic para modificar el estilo de título del patrón</a:t>
            </a:r>
          </a:p>
        </p:txBody>
      </p:sp>
      <p:sp>
        <p:nvSpPr>
          <p:cNvPr id="3" name="Marcador de texto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Editar estilos de texto del patrón</a:t>
            </a:r>
          </a:p>
        </p:txBody>
      </p:sp>
      <p:sp>
        <p:nvSpPr>
          <p:cNvPr id="4" name="Marcador de contenido 3"/>
          <p:cNvSpPr>
            <a:spLocks noGrp="1"/>
          </p:cNvSpPr>
          <p:nvPr>
            <p:ph sz="half" idx="2" hasCustomPrompt="1"/>
          </p:nvPr>
        </p:nvSpPr>
        <p:spPr>
          <a:xfrm>
            <a:off x="581194" y="2926052"/>
            <a:ext cx="5393100" cy="2934999"/>
          </a:xfrm>
        </p:spPr>
        <p:txBody>
          <a:bodyPr rtlCol="0" anchor="t">
            <a:normAutofit/>
          </a:body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Editar estilos de texto del patrón</a:t>
            </a:r>
          </a:p>
        </p:txBody>
      </p:sp>
      <p:sp>
        <p:nvSpPr>
          <p:cNvPr id="6" name="Marcador de contenido 5"/>
          <p:cNvSpPr>
            <a:spLocks noGrp="1"/>
          </p:cNvSpPr>
          <p:nvPr>
            <p:ph sz="quarter" idx="4" hasCustomPrompt="1"/>
          </p:nvPr>
        </p:nvSpPr>
        <p:spPr>
          <a:xfrm>
            <a:off x="6217709" y="2926052"/>
            <a:ext cx="5393100" cy="2934999"/>
          </a:xfrm>
        </p:spPr>
        <p:txBody>
          <a:bodyPr rtlCol="0" anchor="t">
            <a:normAutofit/>
          </a:body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7" name="Marcador de fecha 6"/>
          <p:cNvSpPr>
            <a:spLocks noGrp="1"/>
          </p:cNvSpPr>
          <p:nvPr>
            <p:ph type="dt" sz="half" idx="10"/>
          </p:nvPr>
        </p:nvSpPr>
        <p:spPr/>
        <p:txBody>
          <a:bodyPr rtlCol="0"/>
          <a:lstStyle/>
          <a:p>
            <a:pPr rtl="0"/>
            <a:fld id="{0B338924-A0A5-4959-B0C7-BF88A8B970C6}" type="datetime1">
              <a:rPr lang="es-MX" noProof="0" smtClean="0"/>
              <a:t>26/11/2024</a:t>
            </a:fld>
            <a:endParaRPr lang="es-MX" noProof="0"/>
          </a:p>
        </p:txBody>
      </p:sp>
      <p:sp>
        <p:nvSpPr>
          <p:cNvPr id="8" name="Marcador de pie de página 7"/>
          <p:cNvSpPr>
            <a:spLocks noGrp="1"/>
          </p:cNvSpPr>
          <p:nvPr>
            <p:ph type="ftr" sz="quarter" idx="11"/>
          </p:nvPr>
        </p:nvSpPr>
        <p:spPr/>
        <p:txBody>
          <a:bodyPr rtlCol="0"/>
          <a:lstStyle/>
          <a:p>
            <a:pPr rtl="0"/>
            <a:endParaRPr lang="es-MX"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rtlCol="0"/>
          <a:lstStyle/>
          <a:p>
            <a:pPr rtl="0"/>
            <a:fld id="{BB896A21-D44E-4B50-9C1A-F3021CA46749}" type="datetime1">
              <a:rPr lang="es-MX" noProof="0" smtClean="0"/>
              <a:t>26/11/2024</a:t>
            </a:fld>
            <a:endParaRPr lang="es-MX" noProof="0"/>
          </a:p>
        </p:txBody>
      </p:sp>
      <p:sp>
        <p:nvSpPr>
          <p:cNvPr id="4" name="Marcador de pie de página 3"/>
          <p:cNvSpPr>
            <a:spLocks noGrp="1"/>
          </p:cNvSpPr>
          <p:nvPr>
            <p:ph type="ftr" sz="quarter" idx="11"/>
          </p:nvPr>
        </p:nvSpPr>
        <p:spPr/>
        <p:txBody>
          <a:bodyPr rtlCol="0"/>
          <a:lstStyle/>
          <a:p>
            <a:pPr rtl="0"/>
            <a:endParaRPr lang="es-MX" noProof="0"/>
          </a:p>
        </p:txBody>
      </p:sp>
      <p:sp>
        <p:nvSpPr>
          <p:cNvPr id="5" name="Marcador de número de diapositiva 4"/>
          <p:cNvSpPr>
            <a:spLocks noGrp="1"/>
          </p:cNvSpPr>
          <p:nvPr>
            <p:ph type="sldNum" sz="quarter" idx="12"/>
          </p:nvPr>
        </p:nvSpPr>
        <p:spPr/>
        <p:txBody>
          <a:bodyPr rtlCol="0"/>
          <a:lstStyle/>
          <a:p>
            <a:pPr rtl="0"/>
            <a:fld id="{D57F1E4F-1CFF-5643-939E-217C01CDF565}" type="slidenum">
              <a:rPr lang="es-MX" noProof="0" smtClean="0"/>
              <a:pPr rtl="0"/>
              <a:t>‹#›</a:t>
            </a:fld>
            <a:endParaRPr lang="es-MX" noProof="0"/>
          </a:p>
        </p:txBody>
      </p:sp>
      <p:sp>
        <p:nvSpPr>
          <p:cNvPr id="7" name="Rectángulo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ítulo 1"/>
          <p:cNvSpPr>
            <a:spLocks noGrp="1"/>
          </p:cNvSpPr>
          <p:nvPr>
            <p:ph type="title"/>
          </p:nvPr>
        </p:nvSpPr>
        <p:spPr>
          <a:xfrm>
            <a:off x="575894" y="729658"/>
            <a:ext cx="11029616" cy="988332"/>
          </a:xfrm>
        </p:spPr>
        <p:txBody>
          <a:bodyPr rtlCol="0"/>
          <a:lstStyle/>
          <a:p>
            <a:pPr rtl="0"/>
            <a:r>
              <a:rPr lang="es-MX" noProof="0"/>
              <a:t>Haz clic para modificar el estilo de título del patrón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19FB3CFC-2F50-4731-88BC-F499B3DDC9F1}" type="datetime1">
              <a:rPr lang="es-MX" noProof="0" smtClean="0"/>
              <a:t>26/11/2024</a:t>
            </a:fld>
            <a:endParaRPr lang="es-MX" noProof="0"/>
          </a:p>
        </p:txBody>
      </p:sp>
      <p:sp>
        <p:nvSpPr>
          <p:cNvPr id="3" name="Marcador de pie de página 2"/>
          <p:cNvSpPr>
            <a:spLocks noGrp="1"/>
          </p:cNvSpPr>
          <p:nvPr>
            <p:ph type="ftr" sz="quarter" idx="11"/>
          </p:nvPr>
        </p:nvSpPr>
        <p:spPr/>
        <p:txBody>
          <a:bodyPr rtlCol="0"/>
          <a:lstStyle/>
          <a:p>
            <a:pPr rtl="0"/>
            <a:endParaRPr lang="es-MX"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s-MX" noProof="0"/>
              <a:t>Haz clic para modificar el estilo de título del patrón</a:t>
            </a:r>
          </a:p>
        </p:txBody>
      </p:sp>
      <p:sp>
        <p:nvSpPr>
          <p:cNvPr id="3" name="Marcador de contenido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texto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MX" noProof="0"/>
              <a:t>Editar estilos de texto del patrón</a:t>
            </a:r>
          </a:p>
        </p:txBody>
      </p:sp>
      <p:sp>
        <p:nvSpPr>
          <p:cNvPr id="5" name="Marcador de fecha 4"/>
          <p:cNvSpPr>
            <a:spLocks noGrp="1"/>
          </p:cNvSpPr>
          <p:nvPr>
            <p:ph type="dt" sz="half" idx="10"/>
          </p:nvPr>
        </p:nvSpPr>
        <p:spPr/>
        <p:txBody>
          <a:bodyPr rtlCol="0"/>
          <a:lstStyle>
            <a:lvl1pPr>
              <a:defRPr>
                <a:solidFill>
                  <a:schemeClr val="accent1">
                    <a:lumMod val="75000"/>
                    <a:lumOff val="25000"/>
                  </a:schemeClr>
                </a:solidFill>
              </a:defRPr>
            </a:lvl1pPr>
          </a:lstStyle>
          <a:p>
            <a:pPr rtl="0"/>
            <a:fld id="{A0228AB8-0EDD-44A2-BD0C-4DFA9597124E}" type="datetime1">
              <a:rPr lang="es-MX" noProof="0" smtClean="0"/>
              <a:t>26/11/2024</a:t>
            </a:fld>
            <a:endParaRPr lang="es-MX" noProof="0"/>
          </a:p>
        </p:txBody>
      </p:sp>
      <p:sp>
        <p:nvSpPr>
          <p:cNvPr id="6" name="Marcador de posición de pie de página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MX" noProof="0"/>
          </a:p>
        </p:txBody>
      </p:sp>
      <p:sp>
        <p:nvSpPr>
          <p:cNvPr id="7" name="Marcador de número de diapositiva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MX" noProof="0"/>
              <a:t>Haz clic para modificar el estilo de título del patrón</a:t>
            </a:r>
          </a:p>
        </p:txBody>
      </p:sp>
      <p:sp>
        <p:nvSpPr>
          <p:cNvPr id="3" name="Marcador de posición de imagen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MX" noProof="0"/>
              <a:t>Haz clic en el ícono para agregar una imagen</a:t>
            </a:r>
          </a:p>
        </p:txBody>
      </p:sp>
      <p:sp>
        <p:nvSpPr>
          <p:cNvPr id="4" name="Marcador de texto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MX" noProof="0"/>
              <a:t>Editar estilos de texto del patrón</a:t>
            </a:r>
          </a:p>
        </p:txBody>
      </p:sp>
      <p:sp>
        <p:nvSpPr>
          <p:cNvPr id="5" name="Marcador de fecha 4"/>
          <p:cNvSpPr>
            <a:spLocks noGrp="1"/>
          </p:cNvSpPr>
          <p:nvPr>
            <p:ph type="dt" sz="half" idx="10"/>
          </p:nvPr>
        </p:nvSpPr>
        <p:spPr/>
        <p:txBody>
          <a:bodyPr rtlCol="0"/>
          <a:lstStyle/>
          <a:p>
            <a:pPr rtl="0"/>
            <a:fld id="{26D352A9-1247-4C43-978C-EFE731D087A6}" type="datetime1">
              <a:rPr lang="es-MX" noProof="0" smtClean="0"/>
              <a:t>26/11/2024</a:t>
            </a:fld>
            <a:endParaRPr lang="es-MX" noProof="0"/>
          </a:p>
        </p:txBody>
      </p:sp>
      <p:sp>
        <p:nvSpPr>
          <p:cNvPr id="6" name="Marcador de posición de pie de página 5"/>
          <p:cNvSpPr>
            <a:spLocks noGrp="1"/>
          </p:cNvSpPr>
          <p:nvPr>
            <p:ph type="ftr" sz="quarter" idx="11"/>
          </p:nvPr>
        </p:nvSpPr>
        <p:spPr/>
        <p:txBody>
          <a:bodyPr rtlCol="0"/>
          <a:lstStyle/>
          <a:p>
            <a:pPr rtl="0"/>
            <a:endParaRPr lang="es-MX" noProof="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MX" noProof="0" smtClean="0"/>
              <a:pPr rtl="0"/>
              <a:t>‹#›</a:t>
            </a:fld>
            <a:endParaRPr lang="es-MX"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MX" noProof="0"/>
              <a:t>Haga clic para modificar el estilo de título del patrón</a:t>
            </a:r>
          </a:p>
        </p:txBody>
      </p:sp>
      <p:sp>
        <p:nvSpPr>
          <p:cNvPr id="3" name="Marcador de texto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EBFB8F8B-610F-451B-BF60-DC0410C03F50}" type="datetime1">
              <a:rPr lang="es-MX" noProof="0" smtClean="0"/>
              <a:t>26/11/2024</a:t>
            </a:fld>
            <a:endParaRPr lang="es-MX" noProof="0"/>
          </a:p>
        </p:txBody>
      </p:sp>
      <p:sp>
        <p:nvSpPr>
          <p:cNvPr id="5" name="Marcador de pie de página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s-MX" noProof="0"/>
          </a:p>
        </p:txBody>
      </p:sp>
      <p:sp>
        <p:nvSpPr>
          <p:cNvPr id="6" name="Marcador de número de diapositiva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s-MX" noProof="0" smtClean="0"/>
              <a:pPr rtl="0"/>
              <a:t>‹#›</a:t>
            </a:fld>
            <a:endParaRPr lang="es-MX" noProof="0"/>
          </a:p>
        </p:txBody>
      </p:sp>
      <p:sp>
        <p:nvSpPr>
          <p:cNvPr id="9" name="Rectángulo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8.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3.xml"/><Relationship Id="rId11" Type="http://schemas.openxmlformats.org/officeDocument/2006/relationships/image" Target="../media/image1.jpeg"/><Relationship Id="rId5" Type="http://schemas.openxmlformats.org/officeDocument/2006/relationships/image" Target="../media/image40.png"/><Relationship Id="rId10" Type="http://schemas.openxmlformats.org/officeDocument/2006/relationships/customXml" Target="../ink/ink6.xml"/><Relationship Id="rId4" Type="http://schemas.openxmlformats.org/officeDocument/2006/relationships/customXml" Target="../ink/ink2.xml"/><Relationship Id="rId9" Type="http://schemas.openxmlformats.org/officeDocument/2006/relationships/customXml" Target="../ink/ink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097386-AF48-E223-5638-49165A5A628E}"/>
              </a:ext>
            </a:extLst>
          </p:cNvPr>
          <p:cNvSpPr>
            <a:spLocks noGrp="1"/>
          </p:cNvSpPr>
          <p:nvPr>
            <p:ph idx="1"/>
          </p:nvPr>
        </p:nvSpPr>
        <p:spPr>
          <a:xfrm>
            <a:off x="5458985" y="497808"/>
            <a:ext cx="5415341" cy="4868609"/>
          </a:xfrm>
        </p:spPr>
        <p:txBody>
          <a:bodyPr>
            <a:normAutofit/>
          </a:bodyPr>
          <a:lstStyle/>
          <a:p>
            <a:pPr algn="just"/>
            <a:r>
              <a:rPr lang="es-ES_tradnl" dirty="0"/>
              <a:t>Silencia tu micrófono durante la sesión. </a:t>
            </a:r>
          </a:p>
          <a:p>
            <a:pPr algn="just"/>
            <a:r>
              <a:rPr lang="es-ES_tradnl" dirty="0"/>
              <a:t>Usa audífonos para tener un mejor audio. </a:t>
            </a:r>
          </a:p>
          <a:p>
            <a:pPr algn="just"/>
            <a:r>
              <a:rPr lang="es-ES_tradnl" dirty="0"/>
              <a:t>Si presentas problemas con la conexión apaga tu video y permanece en la sesión sin audio, esto permitirá que tu conexión sea más estable. </a:t>
            </a:r>
          </a:p>
          <a:p>
            <a:pPr algn="just"/>
            <a:r>
              <a:rPr lang="es-ES_tradnl" dirty="0"/>
              <a:t>Sólo el expositor podrá compartir en la pantalla las presentaciones.</a:t>
            </a:r>
          </a:p>
          <a:p>
            <a:pPr algn="just"/>
            <a:r>
              <a:rPr lang="es-ES_tradnl" dirty="0"/>
              <a:t>En caso de duda o comentarios, anótalos en el chat de la plataforma de Zoom; el moderador de la sesión estará leyendo las preguntas que se hayan formulado en su momento. </a:t>
            </a:r>
          </a:p>
        </p:txBody>
      </p:sp>
      <p:sp>
        <p:nvSpPr>
          <p:cNvPr id="3" name="Title 2">
            <a:extLst>
              <a:ext uri="{FF2B5EF4-FFF2-40B4-BE49-F238E27FC236}">
                <a16:creationId xmlns:a16="http://schemas.microsoft.com/office/drawing/2014/main" id="{CCDBEAB3-7630-7B3E-B216-93CE3AABE37D}"/>
              </a:ext>
            </a:extLst>
          </p:cNvPr>
          <p:cNvSpPr>
            <a:spLocks noGrp="1"/>
          </p:cNvSpPr>
          <p:nvPr>
            <p:ph type="title"/>
          </p:nvPr>
        </p:nvSpPr>
        <p:spPr>
          <a:xfrm>
            <a:off x="1034473" y="1885125"/>
            <a:ext cx="3666836" cy="2093975"/>
          </a:xfrm>
        </p:spPr>
        <p:txBody>
          <a:bodyPr>
            <a:normAutofit/>
          </a:bodyPr>
          <a:lstStyle/>
          <a:p>
            <a:r>
              <a:rPr lang="es-ES_tradnl" sz="3200" dirty="0">
                <a:latin typeface="Calibri" panose="020F0502020204030204" pitchFamily="34" charset="0"/>
                <a:cs typeface="Calibri" panose="020F0502020204030204" pitchFamily="34" charset="0"/>
              </a:rPr>
              <a:t>Recomendaciones</a:t>
            </a:r>
          </a:p>
        </p:txBody>
      </p:sp>
      <p:pic>
        <p:nvPicPr>
          <p:cNvPr id="4" name="Picture 1">
            <a:extLst>
              <a:ext uri="{FF2B5EF4-FFF2-40B4-BE49-F238E27FC236}">
                <a16:creationId xmlns:a16="http://schemas.microsoft.com/office/drawing/2014/main" id="{22D78342-C884-C38B-5AC8-F84FC70813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1657" y="6264036"/>
            <a:ext cx="1543184" cy="448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ge1image49496064">
            <a:extLst>
              <a:ext uri="{FF2B5EF4-FFF2-40B4-BE49-F238E27FC236}">
                <a16:creationId xmlns:a16="http://schemas.microsoft.com/office/drawing/2014/main" id="{0C4284C3-E804-C064-E106-6BB676B5CD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8484" y="131530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ge1image49496480">
            <a:extLst>
              <a:ext uri="{FF2B5EF4-FFF2-40B4-BE49-F238E27FC236}">
                <a16:creationId xmlns:a16="http://schemas.microsoft.com/office/drawing/2014/main" id="{FBD81EC9-C9CD-CE08-A4F6-E6B557A726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3017" y="78776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ge1image49496688">
            <a:extLst>
              <a:ext uri="{FF2B5EF4-FFF2-40B4-BE49-F238E27FC236}">
                <a16:creationId xmlns:a16="http://schemas.microsoft.com/office/drawing/2014/main" id="{69DC7BFD-551D-226D-22B9-6C2900FCC5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4255" y="399987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age1image49496896">
            <a:extLst>
              <a:ext uri="{FF2B5EF4-FFF2-40B4-BE49-F238E27FC236}">
                <a16:creationId xmlns:a16="http://schemas.microsoft.com/office/drawing/2014/main" id="{114AF511-FB38-0A3B-8DE0-3242571A6F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23017" y="206658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ge1image49497312">
            <a:extLst>
              <a:ext uri="{FF2B5EF4-FFF2-40B4-BE49-F238E27FC236}">
                <a16:creationId xmlns:a16="http://schemas.microsoft.com/office/drawing/2014/main" id="{46C71B86-C9D1-A542-1433-E93A85D005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3017" y="2882445"/>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1FACB8-7A6A-CECA-2E8C-D263865C3077}"/>
            </a:ext>
          </a:extLst>
        </p:cNvPr>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219BA57-E435-EFDE-A265-762099E52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Marcador de contenido 4" descr="Números digitales">
            <a:extLst>
              <a:ext uri="{FF2B5EF4-FFF2-40B4-BE49-F238E27FC236}">
                <a16:creationId xmlns:a16="http://schemas.microsoft.com/office/drawing/2014/main" id="{B9168AB0-28A2-B75A-271F-0D627C99DA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upo 14">
            <a:extLst>
              <a:ext uri="{FF2B5EF4-FFF2-40B4-BE49-F238E27FC236}">
                <a16:creationId xmlns:a16="http://schemas.microsoft.com/office/drawing/2014/main" id="{33B47545-46FA-EEEC-764B-051FA0AFA4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ángulo 15">
              <a:extLst>
                <a:ext uri="{FF2B5EF4-FFF2-40B4-BE49-F238E27FC236}">
                  <a16:creationId xmlns:a16="http://schemas.microsoft.com/office/drawing/2014/main" id="{5493524B-EAC9-21FB-E32C-0B4E86F22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7" name="Rectángulo 16">
              <a:extLst>
                <a:ext uri="{FF2B5EF4-FFF2-40B4-BE49-F238E27FC236}">
                  <a16:creationId xmlns:a16="http://schemas.microsoft.com/office/drawing/2014/main" id="{9F5211E0-D8FF-C5CE-B6AE-8A5964CD5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8" name="Rectángulo 17">
              <a:extLst>
                <a:ext uri="{FF2B5EF4-FFF2-40B4-BE49-F238E27FC236}">
                  <a16:creationId xmlns:a16="http://schemas.microsoft.com/office/drawing/2014/main" id="{121C49F3-505E-5CBF-1FD1-022ACF759B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 name="Título 1">
            <a:extLst>
              <a:ext uri="{FF2B5EF4-FFF2-40B4-BE49-F238E27FC236}">
                <a16:creationId xmlns:a16="http://schemas.microsoft.com/office/drawing/2014/main" id="{54932DB6-D1C4-5B00-A776-C8145B1A6E38}"/>
              </a:ext>
            </a:extLst>
          </p:cNvPr>
          <p:cNvSpPr>
            <a:spLocks noGrp="1"/>
          </p:cNvSpPr>
          <p:nvPr>
            <p:ph type="title"/>
          </p:nvPr>
        </p:nvSpPr>
        <p:spPr>
          <a:xfrm>
            <a:off x="584200" y="1006956"/>
            <a:ext cx="7213600" cy="1121871"/>
          </a:xfrm>
        </p:spPr>
        <p:txBody>
          <a:bodyPr rtlCol="0" anchor="ctr">
            <a:normAutofit/>
          </a:bodyPr>
          <a:lstStyle/>
          <a:p>
            <a:pPr algn="ctr" rtl="0"/>
            <a:r>
              <a:rPr lang="es-MX" dirty="0"/>
              <a:t>Breve historia del cfdi en </a:t>
            </a:r>
            <a:r>
              <a:rPr lang="es-MX" dirty="0" err="1"/>
              <a:t>méxico</a:t>
            </a:r>
            <a:endParaRPr lang="es-MX" dirty="0"/>
          </a:p>
        </p:txBody>
      </p:sp>
      <p:graphicFrame>
        <p:nvGraphicFramePr>
          <p:cNvPr id="6" name="Marcador de contenido 5" descr="SmartArt">
            <a:extLst>
              <a:ext uri="{FF2B5EF4-FFF2-40B4-BE49-F238E27FC236}">
                <a16:creationId xmlns:a16="http://schemas.microsoft.com/office/drawing/2014/main" id="{4D1A1304-6984-0003-F5E1-3A054F693DEB}"/>
              </a:ext>
            </a:extLst>
          </p:cNvPr>
          <p:cNvGraphicFramePr>
            <a:graphicFrameLocks noGrp="1"/>
          </p:cNvGraphicFramePr>
          <p:nvPr>
            <p:ph idx="1"/>
            <p:extLst>
              <p:ext uri="{D42A27DB-BD31-4B8C-83A1-F6EECF244321}">
                <p14:modId xmlns:p14="http://schemas.microsoft.com/office/powerpoint/2010/main" val="2016157751"/>
              </p:ext>
            </p:extLst>
          </p:nvPr>
        </p:nvGraphicFramePr>
        <p:xfrm>
          <a:off x="719570" y="2198253"/>
          <a:ext cx="7078229" cy="4041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E26D2FB4-2C71-3213-ECBB-41E17A2014C4}"/>
              </a:ext>
            </a:extLst>
          </p:cNvPr>
          <p:cNvSpPr txBox="1"/>
          <p:nvPr/>
        </p:nvSpPr>
        <p:spPr>
          <a:xfrm>
            <a:off x="869134" y="5115207"/>
            <a:ext cx="646331" cy="369332"/>
          </a:xfrm>
          <a:prstGeom prst="rect">
            <a:avLst/>
          </a:prstGeom>
          <a:noFill/>
        </p:spPr>
        <p:txBody>
          <a:bodyPr wrap="none" rtlCol="0">
            <a:spAutoFit/>
          </a:bodyPr>
          <a:lstStyle/>
          <a:p>
            <a:r>
              <a:rPr lang="es-CO" dirty="0"/>
              <a:t>2010</a:t>
            </a:r>
          </a:p>
        </p:txBody>
      </p:sp>
      <p:sp>
        <p:nvSpPr>
          <p:cNvPr id="4" name="CuadroTexto 3">
            <a:extLst>
              <a:ext uri="{FF2B5EF4-FFF2-40B4-BE49-F238E27FC236}">
                <a16:creationId xmlns:a16="http://schemas.microsoft.com/office/drawing/2014/main" id="{BB86D220-2DFD-DFD7-6199-20BC3625F7A9}"/>
              </a:ext>
            </a:extLst>
          </p:cNvPr>
          <p:cNvSpPr txBox="1"/>
          <p:nvPr/>
        </p:nvSpPr>
        <p:spPr>
          <a:xfrm>
            <a:off x="876681" y="3954866"/>
            <a:ext cx="646331" cy="369332"/>
          </a:xfrm>
          <a:prstGeom prst="rect">
            <a:avLst/>
          </a:prstGeom>
          <a:noFill/>
        </p:spPr>
        <p:txBody>
          <a:bodyPr wrap="none" rtlCol="0">
            <a:spAutoFit/>
          </a:bodyPr>
          <a:lstStyle/>
          <a:p>
            <a:r>
              <a:rPr lang="es-CO" dirty="0"/>
              <a:t>2009</a:t>
            </a:r>
          </a:p>
        </p:txBody>
      </p:sp>
      <p:sp>
        <p:nvSpPr>
          <p:cNvPr id="5" name="CuadroTexto 4">
            <a:extLst>
              <a:ext uri="{FF2B5EF4-FFF2-40B4-BE49-F238E27FC236}">
                <a16:creationId xmlns:a16="http://schemas.microsoft.com/office/drawing/2014/main" id="{2B049F4E-EBB3-1BB0-37C3-804AE2ADBFD0}"/>
              </a:ext>
            </a:extLst>
          </p:cNvPr>
          <p:cNvSpPr txBox="1"/>
          <p:nvPr/>
        </p:nvSpPr>
        <p:spPr>
          <a:xfrm>
            <a:off x="838961" y="2722103"/>
            <a:ext cx="646331" cy="369332"/>
          </a:xfrm>
          <a:prstGeom prst="rect">
            <a:avLst/>
          </a:prstGeom>
          <a:noFill/>
        </p:spPr>
        <p:txBody>
          <a:bodyPr wrap="none" rtlCol="0">
            <a:spAutoFit/>
          </a:bodyPr>
          <a:lstStyle/>
          <a:p>
            <a:r>
              <a:rPr lang="es-CO" dirty="0"/>
              <a:t>2006</a:t>
            </a:r>
          </a:p>
        </p:txBody>
      </p:sp>
      <p:pic>
        <p:nvPicPr>
          <p:cNvPr id="7" name="Picture 1">
            <a:extLst>
              <a:ext uri="{FF2B5EF4-FFF2-40B4-BE49-F238E27FC236}">
                <a16:creationId xmlns:a16="http://schemas.microsoft.com/office/drawing/2014/main" id="{429449AF-DEE9-EB83-0F95-34CBCBA19E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4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B137EC-AF60-74BE-2AA6-3116105B2024}"/>
            </a:ext>
          </a:extLst>
        </p:cNvPr>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744C43F6-DE4B-3FEB-132E-2C049F3C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Marcador de contenido 4" descr="Números digitales">
            <a:extLst>
              <a:ext uri="{FF2B5EF4-FFF2-40B4-BE49-F238E27FC236}">
                <a16:creationId xmlns:a16="http://schemas.microsoft.com/office/drawing/2014/main" id="{1A237C39-ADEA-C30C-5DD1-4A177C84D9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upo 14">
            <a:extLst>
              <a:ext uri="{FF2B5EF4-FFF2-40B4-BE49-F238E27FC236}">
                <a16:creationId xmlns:a16="http://schemas.microsoft.com/office/drawing/2014/main" id="{5E7BD4FF-8B91-807A-6232-F342594CFC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ángulo 15">
              <a:extLst>
                <a:ext uri="{FF2B5EF4-FFF2-40B4-BE49-F238E27FC236}">
                  <a16:creationId xmlns:a16="http://schemas.microsoft.com/office/drawing/2014/main" id="{C871D77C-A43A-3239-6632-02BC919BB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7" name="Rectángulo 16">
              <a:extLst>
                <a:ext uri="{FF2B5EF4-FFF2-40B4-BE49-F238E27FC236}">
                  <a16:creationId xmlns:a16="http://schemas.microsoft.com/office/drawing/2014/main" id="{4835CC20-33AD-1CA9-339F-D6783760F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8" name="Rectángulo 17">
              <a:extLst>
                <a:ext uri="{FF2B5EF4-FFF2-40B4-BE49-F238E27FC236}">
                  <a16:creationId xmlns:a16="http://schemas.microsoft.com/office/drawing/2014/main" id="{F17ACD3D-B56F-CC77-C449-7A8067E22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 name="Título 1">
            <a:extLst>
              <a:ext uri="{FF2B5EF4-FFF2-40B4-BE49-F238E27FC236}">
                <a16:creationId xmlns:a16="http://schemas.microsoft.com/office/drawing/2014/main" id="{ABBE07A0-5F73-D409-7097-A0AEF6ADE640}"/>
              </a:ext>
            </a:extLst>
          </p:cNvPr>
          <p:cNvSpPr>
            <a:spLocks noGrp="1"/>
          </p:cNvSpPr>
          <p:nvPr>
            <p:ph type="title"/>
          </p:nvPr>
        </p:nvSpPr>
        <p:spPr>
          <a:xfrm>
            <a:off x="584200" y="1006956"/>
            <a:ext cx="7213600" cy="1121871"/>
          </a:xfrm>
        </p:spPr>
        <p:txBody>
          <a:bodyPr rtlCol="0" anchor="ctr">
            <a:normAutofit/>
          </a:bodyPr>
          <a:lstStyle/>
          <a:p>
            <a:pPr algn="ctr" rtl="0"/>
            <a:r>
              <a:rPr lang="es-MX" dirty="0"/>
              <a:t>Breve historia del cfdi en </a:t>
            </a:r>
            <a:r>
              <a:rPr lang="es-MX" dirty="0" err="1"/>
              <a:t>méxico</a:t>
            </a:r>
            <a:endParaRPr lang="es-MX" dirty="0"/>
          </a:p>
        </p:txBody>
      </p:sp>
      <p:graphicFrame>
        <p:nvGraphicFramePr>
          <p:cNvPr id="6" name="Marcador de contenido 5" descr="SmartArt">
            <a:extLst>
              <a:ext uri="{FF2B5EF4-FFF2-40B4-BE49-F238E27FC236}">
                <a16:creationId xmlns:a16="http://schemas.microsoft.com/office/drawing/2014/main" id="{0E5CEA79-6FE7-FA1F-8B0F-5BC66100D446}"/>
              </a:ext>
            </a:extLst>
          </p:cNvPr>
          <p:cNvGraphicFramePr>
            <a:graphicFrameLocks noGrp="1"/>
          </p:cNvGraphicFramePr>
          <p:nvPr>
            <p:ph idx="1"/>
            <p:extLst>
              <p:ext uri="{D42A27DB-BD31-4B8C-83A1-F6EECF244321}">
                <p14:modId xmlns:p14="http://schemas.microsoft.com/office/powerpoint/2010/main" val="1585938806"/>
              </p:ext>
            </p:extLst>
          </p:nvPr>
        </p:nvGraphicFramePr>
        <p:xfrm>
          <a:off x="719571" y="2011355"/>
          <a:ext cx="6854248" cy="3750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7CEA4D68-7091-1F76-29E5-9FFD19F477B6}"/>
              </a:ext>
            </a:extLst>
          </p:cNvPr>
          <p:cNvSpPr txBox="1"/>
          <p:nvPr/>
        </p:nvSpPr>
        <p:spPr>
          <a:xfrm>
            <a:off x="685060" y="2546985"/>
            <a:ext cx="1079142" cy="307777"/>
          </a:xfrm>
          <a:prstGeom prst="rect">
            <a:avLst/>
          </a:prstGeom>
          <a:noFill/>
        </p:spPr>
        <p:txBody>
          <a:bodyPr wrap="none" rtlCol="0">
            <a:spAutoFit/>
          </a:bodyPr>
          <a:lstStyle/>
          <a:p>
            <a:r>
              <a:rPr lang="es-CO" sz="1400" dirty="0"/>
              <a:t>2010 a 2013</a:t>
            </a:r>
          </a:p>
        </p:txBody>
      </p:sp>
      <p:sp>
        <p:nvSpPr>
          <p:cNvPr id="4" name="CuadroTexto 3">
            <a:extLst>
              <a:ext uri="{FF2B5EF4-FFF2-40B4-BE49-F238E27FC236}">
                <a16:creationId xmlns:a16="http://schemas.microsoft.com/office/drawing/2014/main" id="{73BE1325-BC24-EE9F-C849-237BBA2AAD22}"/>
              </a:ext>
            </a:extLst>
          </p:cNvPr>
          <p:cNvSpPr txBox="1"/>
          <p:nvPr/>
        </p:nvSpPr>
        <p:spPr>
          <a:xfrm>
            <a:off x="1083355" y="3760273"/>
            <a:ext cx="646331" cy="369332"/>
          </a:xfrm>
          <a:prstGeom prst="rect">
            <a:avLst/>
          </a:prstGeom>
          <a:noFill/>
        </p:spPr>
        <p:txBody>
          <a:bodyPr wrap="none" rtlCol="0">
            <a:spAutoFit/>
          </a:bodyPr>
          <a:lstStyle/>
          <a:p>
            <a:r>
              <a:rPr lang="es-CO" dirty="0"/>
              <a:t>2014</a:t>
            </a:r>
          </a:p>
        </p:txBody>
      </p:sp>
      <p:sp>
        <p:nvSpPr>
          <p:cNvPr id="5" name="CuadroTexto 4">
            <a:extLst>
              <a:ext uri="{FF2B5EF4-FFF2-40B4-BE49-F238E27FC236}">
                <a16:creationId xmlns:a16="http://schemas.microsoft.com/office/drawing/2014/main" id="{BE1123AC-16C4-1AA3-8199-2EBFB6793946}"/>
              </a:ext>
            </a:extLst>
          </p:cNvPr>
          <p:cNvSpPr txBox="1"/>
          <p:nvPr/>
        </p:nvSpPr>
        <p:spPr>
          <a:xfrm>
            <a:off x="691103" y="4846646"/>
            <a:ext cx="1079142" cy="307777"/>
          </a:xfrm>
          <a:prstGeom prst="rect">
            <a:avLst/>
          </a:prstGeom>
          <a:noFill/>
        </p:spPr>
        <p:txBody>
          <a:bodyPr wrap="none" rtlCol="0">
            <a:spAutoFit/>
          </a:bodyPr>
          <a:lstStyle/>
          <a:p>
            <a:r>
              <a:rPr lang="es-CO" sz="1400" dirty="0"/>
              <a:t>2017 a 2023</a:t>
            </a:r>
          </a:p>
        </p:txBody>
      </p:sp>
      <p:pic>
        <p:nvPicPr>
          <p:cNvPr id="7" name="Picture 1">
            <a:extLst>
              <a:ext uri="{FF2B5EF4-FFF2-40B4-BE49-F238E27FC236}">
                <a16:creationId xmlns:a16="http://schemas.microsoft.com/office/drawing/2014/main" id="{12527CC4-703B-960F-3C20-5A729999BE6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6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28DE1-527A-6D78-E5F9-BDBA99A0668C}"/>
              </a:ext>
            </a:extLst>
          </p:cNvPr>
          <p:cNvSpPr>
            <a:spLocks noGrp="1"/>
          </p:cNvSpPr>
          <p:nvPr>
            <p:ph type="title"/>
          </p:nvPr>
        </p:nvSpPr>
        <p:spPr>
          <a:xfrm>
            <a:off x="581192" y="702156"/>
            <a:ext cx="11029616" cy="736401"/>
          </a:xfrm>
        </p:spPr>
        <p:txBody>
          <a:bodyPr/>
          <a:lstStyle/>
          <a:p>
            <a:pPr algn="ctr"/>
            <a:r>
              <a:rPr lang="es-CO" dirty="0"/>
              <a:t>COMPROBANTE FISCAL DIGITAL POR INTERNET - CFDI</a:t>
            </a:r>
          </a:p>
        </p:txBody>
      </p:sp>
      <p:sp>
        <p:nvSpPr>
          <p:cNvPr id="3" name="Marcador de contenido 2">
            <a:extLst>
              <a:ext uri="{FF2B5EF4-FFF2-40B4-BE49-F238E27FC236}">
                <a16:creationId xmlns:a16="http://schemas.microsoft.com/office/drawing/2014/main" id="{6A5B39C1-881B-35EE-9453-B654FBF5A499}"/>
              </a:ext>
            </a:extLst>
          </p:cNvPr>
          <p:cNvSpPr>
            <a:spLocks noGrp="1"/>
          </p:cNvSpPr>
          <p:nvPr>
            <p:ph idx="1"/>
          </p:nvPr>
        </p:nvSpPr>
        <p:spPr>
          <a:xfrm>
            <a:off x="581192" y="2180496"/>
            <a:ext cx="6208907" cy="3678303"/>
          </a:xfrm>
          <a:solidFill>
            <a:schemeClr val="accent4">
              <a:lumMod val="20000"/>
              <a:lumOff val="80000"/>
            </a:schemeClr>
          </a:solidFill>
        </p:spPr>
        <p:txBody>
          <a:bodyPr/>
          <a:lstStyle/>
          <a:p>
            <a:pPr marL="305435" indent="-305435"/>
            <a:r>
              <a:rPr lang="es-CO" dirty="0"/>
              <a:t>Es una factura electrónica que describe un bien o servicio adquirido, la fecha de transacción, el costo y los importes correspondientes al pago de dicha transacción.</a:t>
            </a:r>
            <a:endParaRPr lang="es-ES"/>
          </a:p>
          <a:p>
            <a:pPr marL="305435" indent="-305435"/>
            <a:r>
              <a:rPr lang="es-CO" dirty="0"/>
              <a:t>Documento legal que ampara una operación comercial y permite dar cumplimiento de obligaciones fiscales en México</a:t>
            </a:r>
          </a:p>
          <a:p>
            <a:pPr marL="0" indent="0">
              <a:buNone/>
            </a:pPr>
            <a:r>
              <a:rPr lang="es-CO" b="1" dirty="0"/>
              <a:t>FORMATO .XML:</a:t>
            </a:r>
          </a:p>
          <a:p>
            <a:pPr marL="305435" indent="-305435"/>
            <a:r>
              <a:rPr lang="es-CO" dirty="0"/>
              <a:t>Formato electrónico que garantiza seguridad y la integridad de datos fiscales.</a:t>
            </a:r>
          </a:p>
        </p:txBody>
      </p:sp>
      <p:pic>
        <p:nvPicPr>
          <p:cNvPr id="1026" name="Picture 2" descr="Cfdi png imágenes | PNGWing">
            <a:extLst>
              <a:ext uri="{FF2B5EF4-FFF2-40B4-BE49-F238E27FC236}">
                <a16:creationId xmlns:a16="http://schemas.microsoft.com/office/drawing/2014/main" id="{381FFC42-BAE9-D12E-8301-313378D4D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09" y="2679826"/>
            <a:ext cx="3114392" cy="27396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4E11E39F-A634-03A7-F7A3-E381B9C02C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22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3C294-1FAC-518F-4A4A-5E51989437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E3760AA-8A1F-E61B-FEF4-D2E61D89C5D4}"/>
              </a:ext>
            </a:extLst>
          </p:cNvPr>
          <p:cNvSpPr>
            <a:spLocks noGrp="1"/>
          </p:cNvSpPr>
          <p:nvPr>
            <p:ph type="title"/>
          </p:nvPr>
        </p:nvSpPr>
        <p:spPr>
          <a:xfrm>
            <a:off x="581193" y="729658"/>
            <a:ext cx="11029616" cy="818485"/>
          </a:xfrm>
        </p:spPr>
        <p:txBody>
          <a:bodyPr anchor="b">
            <a:normAutofit/>
          </a:bodyPr>
          <a:lstStyle/>
          <a:p>
            <a:pPr algn="ctr"/>
            <a:r>
              <a:rPr lang="es-CO" dirty="0"/>
              <a:t>objetivos - CFDI</a:t>
            </a:r>
          </a:p>
        </p:txBody>
      </p:sp>
      <p:pic>
        <p:nvPicPr>
          <p:cNvPr id="2050" name="Picture 2" descr="CFDI 4.0 esta listo pero se extiende el uso de CFDI 3.3 - Z y A Consultores">
            <a:extLst>
              <a:ext uri="{FF2B5EF4-FFF2-40B4-BE49-F238E27FC236}">
                <a16:creationId xmlns:a16="http://schemas.microsoft.com/office/drawing/2014/main" id="{8825BA9D-A29B-4731-4D94-17855CAE4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96"/>
          <a:stretch/>
        </p:blipFill>
        <p:spPr bwMode="auto">
          <a:xfrm>
            <a:off x="581193" y="2228003"/>
            <a:ext cx="5422390" cy="3633047"/>
          </a:xfrm>
          <a:prstGeom prst="rect">
            <a:avLst/>
          </a:prstGeom>
          <a:solidFill>
            <a:srgbClr val="FFFFFF"/>
          </a:solidFill>
        </p:spPr>
      </p:pic>
      <p:sp>
        <p:nvSpPr>
          <p:cNvPr id="3" name="Marcador de contenido 2">
            <a:extLst>
              <a:ext uri="{FF2B5EF4-FFF2-40B4-BE49-F238E27FC236}">
                <a16:creationId xmlns:a16="http://schemas.microsoft.com/office/drawing/2014/main" id="{C0D3ACD2-54DE-96DD-985C-7517720A9B42}"/>
              </a:ext>
            </a:extLst>
          </p:cNvPr>
          <p:cNvSpPr>
            <a:spLocks noGrp="1"/>
          </p:cNvSpPr>
          <p:nvPr>
            <p:ph sz="half" idx="2"/>
          </p:nvPr>
        </p:nvSpPr>
        <p:spPr>
          <a:xfrm>
            <a:off x="6188417" y="2228003"/>
            <a:ext cx="5422392" cy="3633047"/>
          </a:xfrm>
        </p:spPr>
        <p:txBody>
          <a:bodyPr anchor="ctr">
            <a:normAutofit/>
          </a:bodyPr>
          <a:lstStyle/>
          <a:p>
            <a:r>
              <a:rPr lang="es-CO" dirty="0"/>
              <a:t>Combatir la evasión fiscal.</a:t>
            </a:r>
          </a:p>
          <a:p>
            <a:r>
              <a:rPr lang="es-CO" dirty="0"/>
              <a:t>Incrementar la transparencia y seguridad en las transacciones comerciales.</a:t>
            </a:r>
          </a:p>
          <a:p>
            <a:r>
              <a:rPr lang="es-CO" dirty="0"/>
              <a:t>Facilitar el cumplimiento de obligaciones fiscales</a:t>
            </a:r>
          </a:p>
        </p:txBody>
      </p:sp>
      <p:pic>
        <p:nvPicPr>
          <p:cNvPr id="4" name="Picture 1">
            <a:extLst>
              <a:ext uri="{FF2B5EF4-FFF2-40B4-BE49-F238E27FC236}">
                <a16:creationId xmlns:a16="http://schemas.microsoft.com/office/drawing/2014/main" id="{8332FF3B-8ED1-11EB-68D0-33EAF0A690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8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46A9-30D0-AE76-59C5-A828A560E64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68801E8-7364-6055-A1DB-CCA5F917B489}"/>
              </a:ext>
            </a:extLst>
          </p:cNvPr>
          <p:cNvSpPr>
            <a:spLocks noGrp="1"/>
          </p:cNvSpPr>
          <p:nvPr>
            <p:ph type="title"/>
          </p:nvPr>
        </p:nvSpPr>
        <p:spPr>
          <a:xfrm>
            <a:off x="581193" y="729658"/>
            <a:ext cx="11029616" cy="785106"/>
          </a:xfrm>
        </p:spPr>
        <p:txBody>
          <a:bodyPr anchor="b">
            <a:normAutofit/>
          </a:bodyPr>
          <a:lstStyle/>
          <a:p>
            <a:r>
              <a:rPr lang="es-CO" dirty="0"/>
              <a:t>Beneficios - CFDI</a:t>
            </a:r>
          </a:p>
        </p:txBody>
      </p:sp>
      <p:pic>
        <p:nvPicPr>
          <p:cNvPr id="5" name="Imagen 4" descr="Una persona sosteniendo una laptop&#10;&#10;Descripción generada automáticamente">
            <a:extLst>
              <a:ext uri="{FF2B5EF4-FFF2-40B4-BE49-F238E27FC236}">
                <a16:creationId xmlns:a16="http://schemas.microsoft.com/office/drawing/2014/main" id="{BA2C73A4-0903-B31A-639C-4EED2ACF433C}"/>
              </a:ext>
            </a:extLst>
          </p:cNvPr>
          <p:cNvPicPr>
            <a:picLocks noChangeAspect="1"/>
          </p:cNvPicPr>
          <p:nvPr/>
        </p:nvPicPr>
        <p:blipFill>
          <a:blip r:embed="rId2">
            <a:extLst>
              <a:ext uri="{837473B0-CC2E-450A-ABE3-18F120FF3D39}">
                <a1611:picAttrSrcUrl xmlns:a1611="http://schemas.microsoft.com/office/drawing/2016/11/main" r:id="rId3"/>
              </a:ext>
            </a:extLst>
          </a:blip>
          <a:srcRect r="375" b="1"/>
          <a:stretch/>
        </p:blipFill>
        <p:spPr>
          <a:xfrm>
            <a:off x="581193" y="2228003"/>
            <a:ext cx="5422390" cy="3633047"/>
          </a:xfrm>
          <a:prstGeom prst="rect">
            <a:avLst/>
          </a:prstGeom>
          <a:noFill/>
        </p:spPr>
      </p:pic>
      <p:sp>
        <p:nvSpPr>
          <p:cNvPr id="3" name="Marcador de contenido 2">
            <a:extLst>
              <a:ext uri="{FF2B5EF4-FFF2-40B4-BE49-F238E27FC236}">
                <a16:creationId xmlns:a16="http://schemas.microsoft.com/office/drawing/2014/main" id="{0C5921D3-E37E-64B0-AD8F-AA189CC851E5}"/>
              </a:ext>
            </a:extLst>
          </p:cNvPr>
          <p:cNvSpPr>
            <a:spLocks noGrp="1"/>
          </p:cNvSpPr>
          <p:nvPr>
            <p:ph sz="half" idx="2"/>
          </p:nvPr>
        </p:nvSpPr>
        <p:spPr>
          <a:xfrm>
            <a:off x="6188417" y="2228003"/>
            <a:ext cx="5422392" cy="3633047"/>
          </a:xfrm>
        </p:spPr>
        <p:txBody>
          <a:bodyPr anchor="ctr">
            <a:normAutofit/>
          </a:bodyPr>
          <a:lstStyle/>
          <a:p>
            <a:r>
              <a:rPr lang="es-CO" dirty="0"/>
              <a:t>Mayor seguridad y respaldo en las operaciones comerciales.</a:t>
            </a:r>
          </a:p>
          <a:p>
            <a:r>
              <a:rPr lang="es-CO" dirty="0"/>
              <a:t>Facilita el cumplimiento de obligaciones fiscales.</a:t>
            </a:r>
          </a:p>
          <a:p>
            <a:r>
              <a:rPr lang="es-CO" dirty="0"/>
              <a:t>Permite el control preciso de ingresos y gastos</a:t>
            </a:r>
          </a:p>
          <a:p>
            <a:r>
              <a:rPr lang="es-CO" dirty="0"/>
              <a:t>Ayuda a combatir la evasión fiscal</a:t>
            </a:r>
          </a:p>
          <a:p>
            <a:r>
              <a:rPr lang="es-CO" dirty="0"/>
              <a:t>Agiliza el proceso de declaración de impuestos.</a:t>
            </a:r>
          </a:p>
        </p:txBody>
      </p:sp>
      <p:pic>
        <p:nvPicPr>
          <p:cNvPr id="7" name="Picture 1">
            <a:extLst>
              <a:ext uri="{FF2B5EF4-FFF2-40B4-BE49-F238E27FC236}">
                <a16:creationId xmlns:a16="http://schemas.microsoft.com/office/drawing/2014/main" id="{C653289B-1771-C1B1-EBB5-6180218F2B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13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04D9C-104D-16E8-2C12-D5C911284C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F22AD33-027C-CAC7-5EBB-9561E0627D6D}"/>
              </a:ext>
            </a:extLst>
          </p:cNvPr>
          <p:cNvSpPr>
            <a:spLocks noGrp="1"/>
          </p:cNvSpPr>
          <p:nvPr>
            <p:ph type="title"/>
          </p:nvPr>
        </p:nvSpPr>
        <p:spPr>
          <a:xfrm>
            <a:off x="581193" y="729658"/>
            <a:ext cx="11029616" cy="826768"/>
          </a:xfrm>
        </p:spPr>
        <p:txBody>
          <a:bodyPr anchor="b">
            <a:normAutofit/>
          </a:bodyPr>
          <a:lstStyle/>
          <a:p>
            <a:r>
              <a:rPr lang="es-CO" dirty="0"/>
              <a:t>Fundamento legal - CFDI</a:t>
            </a:r>
          </a:p>
        </p:txBody>
      </p:sp>
      <p:sp>
        <p:nvSpPr>
          <p:cNvPr id="3" name="Marcador de contenido 2">
            <a:extLst>
              <a:ext uri="{FF2B5EF4-FFF2-40B4-BE49-F238E27FC236}">
                <a16:creationId xmlns:a16="http://schemas.microsoft.com/office/drawing/2014/main" id="{2F84070F-EBC8-2664-22A2-7B2BFAA2B34A}"/>
              </a:ext>
            </a:extLst>
          </p:cNvPr>
          <p:cNvSpPr>
            <a:spLocks noGrp="1"/>
          </p:cNvSpPr>
          <p:nvPr>
            <p:ph sz="half" idx="1"/>
          </p:nvPr>
        </p:nvSpPr>
        <p:spPr>
          <a:xfrm>
            <a:off x="581193" y="2160485"/>
            <a:ext cx="6250300" cy="4568666"/>
          </a:xfrm>
        </p:spPr>
        <p:txBody>
          <a:bodyPr anchor="ctr">
            <a:normAutofit fontScale="92500" lnSpcReduction="10000"/>
          </a:bodyPr>
          <a:lstStyle/>
          <a:p>
            <a:pPr marL="305435" indent="-305435" algn="just"/>
            <a:r>
              <a:rPr lang="es-CO" b="1" dirty="0"/>
              <a:t>Artículo 17-D.- </a:t>
            </a:r>
            <a:r>
              <a:rPr lang="es-CO" u="sng" dirty="0"/>
              <a:t>Cuando las disposiciones fiscales obliguen a presentar documentos, éstos deberán ser digitales y contener una firma electrónica avanzada del autor</a:t>
            </a:r>
            <a:r>
              <a:rPr lang="es-CO" dirty="0"/>
              <a:t>, salvo los casos que establezcan una regla diferente. Las autoridades fiscales, mediante reglas de carácter general, podrán autorizar el uso de otras firmas electrónicas.</a:t>
            </a:r>
          </a:p>
          <a:p>
            <a:pPr marL="305435" indent="-305435" algn="just"/>
            <a:r>
              <a:rPr lang="es-CO" b="1" dirty="0"/>
              <a:t>Artículo 29 CFF.- </a:t>
            </a:r>
            <a:r>
              <a:rPr lang="es-CO" dirty="0"/>
              <a:t>Cuando las leyes fiscales establezcan la obligación de expedir comprobantes fiscales por los actos o actividades que realicen, por lo ingresos que se perciban o por las retenciones de contribuciones que efectúen, </a:t>
            </a:r>
            <a:r>
              <a:rPr lang="es-CO" u="sng" dirty="0"/>
              <a:t>los contribuyentes deberán emitirlos mediante documentos digitales a través de la página de internet del SAT.</a:t>
            </a:r>
            <a:r>
              <a:rPr lang="es-CO" b="1" u="sng" dirty="0"/>
              <a:t> </a:t>
            </a:r>
          </a:p>
          <a:p>
            <a:pPr marL="305435" indent="-305435" algn="just"/>
            <a:r>
              <a:rPr lang="es-CO" u="sng"/>
              <a:t>Las personas que adquieran </a:t>
            </a:r>
            <a:r>
              <a:rPr lang="es-CO" u="sng" dirty="0"/>
              <a:t>bienes, disfruten del uso o goce temporal, reciban servicios, realicen pagos parciales o diferidos que liquidan saldos de comprobantes fiscales digitales por internet,</a:t>
            </a:r>
            <a:r>
              <a:rPr lang="es-CO" dirty="0"/>
              <a:t> o aquellas a las que les hubieren retenido contribuciones </a:t>
            </a:r>
            <a:r>
              <a:rPr lang="es-CO" b="1" u="sng" dirty="0"/>
              <a:t>deberán solicitar el comprobante fiscal digital por internet respectivo. </a:t>
            </a:r>
          </a:p>
        </p:txBody>
      </p:sp>
      <p:pic>
        <p:nvPicPr>
          <p:cNvPr id="3074" name="Picture 2" descr="Factura electrónica 4.0: Datos de ...">
            <a:extLst>
              <a:ext uri="{FF2B5EF4-FFF2-40B4-BE49-F238E27FC236}">
                <a16:creationId xmlns:a16="http://schemas.microsoft.com/office/drawing/2014/main" id="{7D9FDF13-F649-95B9-1333-B94B9565B5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2487" y="2492663"/>
            <a:ext cx="4778322" cy="3312367"/>
          </a:xfrm>
          <a:prstGeom prst="rect">
            <a:avLst/>
          </a:prstGeom>
          <a:solidFill>
            <a:srgbClr val="FFFFFF"/>
          </a:solidFill>
        </p:spPr>
      </p:pic>
      <p:pic>
        <p:nvPicPr>
          <p:cNvPr id="4" name="Picture 1">
            <a:extLst>
              <a:ext uri="{FF2B5EF4-FFF2-40B4-BE49-F238E27FC236}">
                <a16:creationId xmlns:a16="http://schemas.microsoft.com/office/drawing/2014/main" id="{577E266D-CBCF-C9DB-3077-D1B02C840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8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1870-6957-9AD4-7951-FE83D02C30C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C322D9-9B11-4F2A-4D78-5171C60D9A2A}"/>
              </a:ext>
            </a:extLst>
          </p:cNvPr>
          <p:cNvSpPr>
            <a:spLocks noGrp="1"/>
          </p:cNvSpPr>
          <p:nvPr>
            <p:ph type="title"/>
          </p:nvPr>
        </p:nvSpPr>
        <p:spPr>
          <a:xfrm>
            <a:off x="581193" y="729658"/>
            <a:ext cx="11029616" cy="826768"/>
          </a:xfrm>
        </p:spPr>
        <p:txBody>
          <a:bodyPr anchor="b">
            <a:normAutofit/>
          </a:bodyPr>
          <a:lstStyle/>
          <a:p>
            <a:r>
              <a:rPr lang="es-CO" dirty="0"/>
              <a:t>REQUISITOS PARA EMITIR CFDI</a:t>
            </a:r>
          </a:p>
        </p:txBody>
      </p:sp>
      <p:pic>
        <p:nvPicPr>
          <p:cNvPr id="5" name="Imagen 4" descr="Imagen que contiene estructuras metálicas, cerradura, interior, espejo&#10;&#10;Descripción generada automáticamente">
            <a:extLst>
              <a:ext uri="{FF2B5EF4-FFF2-40B4-BE49-F238E27FC236}">
                <a16:creationId xmlns:a16="http://schemas.microsoft.com/office/drawing/2014/main" id="{EF2C0802-8235-F3F7-88B3-34215FE643B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7847" y="2228003"/>
            <a:ext cx="4749081" cy="3633047"/>
          </a:xfrm>
          <a:prstGeom prst="rect">
            <a:avLst/>
          </a:prstGeom>
          <a:noFill/>
        </p:spPr>
      </p:pic>
      <p:sp>
        <p:nvSpPr>
          <p:cNvPr id="3" name="Marcador de contenido 2">
            <a:extLst>
              <a:ext uri="{FF2B5EF4-FFF2-40B4-BE49-F238E27FC236}">
                <a16:creationId xmlns:a16="http://schemas.microsoft.com/office/drawing/2014/main" id="{01EBB9BD-CEED-846E-712D-7A5E908718A5}"/>
              </a:ext>
            </a:extLst>
          </p:cNvPr>
          <p:cNvSpPr>
            <a:spLocks noGrp="1"/>
          </p:cNvSpPr>
          <p:nvPr>
            <p:ph sz="half" idx="2"/>
          </p:nvPr>
        </p:nvSpPr>
        <p:spPr>
          <a:xfrm>
            <a:off x="6188417" y="2228003"/>
            <a:ext cx="5422392" cy="3633047"/>
          </a:xfrm>
        </p:spPr>
        <p:txBody>
          <a:bodyPr anchor="ctr">
            <a:normAutofit/>
          </a:bodyPr>
          <a:lstStyle/>
          <a:p>
            <a:r>
              <a:rPr lang="es-CO" dirty="0"/>
              <a:t>Contar con Registro Federal de Contribuyentes RFC ante el SAT.</a:t>
            </a:r>
          </a:p>
          <a:p>
            <a:r>
              <a:rPr lang="es-CO" dirty="0"/>
              <a:t>Obtención de Certificado Digital.</a:t>
            </a:r>
          </a:p>
          <a:p>
            <a:r>
              <a:rPr lang="es-CO" dirty="0"/>
              <a:t>Utilización de software de facturación electrónica autorizado.</a:t>
            </a:r>
          </a:p>
          <a:p>
            <a:r>
              <a:rPr lang="es-CO" dirty="0"/>
              <a:t>Cumplimiento de formatos y estándares establecidos por el SAT.</a:t>
            </a:r>
          </a:p>
        </p:txBody>
      </p:sp>
      <p:pic>
        <p:nvPicPr>
          <p:cNvPr id="6" name="Picture 1">
            <a:extLst>
              <a:ext uri="{FF2B5EF4-FFF2-40B4-BE49-F238E27FC236}">
                <a16:creationId xmlns:a16="http://schemas.microsoft.com/office/drawing/2014/main" id="{1891CE4F-9504-D777-EDEF-321A30D236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6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704D8-520D-C44C-2636-98BFF61293B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348BDAF-0142-C27D-CC13-4F7A75989AC3}"/>
              </a:ext>
            </a:extLst>
          </p:cNvPr>
          <p:cNvSpPr>
            <a:spLocks noGrp="1"/>
          </p:cNvSpPr>
          <p:nvPr>
            <p:ph type="title"/>
          </p:nvPr>
        </p:nvSpPr>
        <p:spPr>
          <a:xfrm>
            <a:off x="581193" y="729658"/>
            <a:ext cx="11029616" cy="855951"/>
          </a:xfrm>
        </p:spPr>
        <p:txBody>
          <a:bodyPr anchor="b">
            <a:normAutofit/>
          </a:bodyPr>
          <a:lstStyle/>
          <a:p>
            <a:r>
              <a:rPr lang="es-CO" dirty="0"/>
              <a:t>Datos que contiene el CFDI</a:t>
            </a:r>
          </a:p>
        </p:txBody>
      </p:sp>
      <p:sp>
        <p:nvSpPr>
          <p:cNvPr id="3" name="Marcador de contenido 2">
            <a:extLst>
              <a:ext uri="{FF2B5EF4-FFF2-40B4-BE49-F238E27FC236}">
                <a16:creationId xmlns:a16="http://schemas.microsoft.com/office/drawing/2014/main" id="{F2EA9648-97BA-9940-FEED-D8821B8FAF4E}"/>
              </a:ext>
            </a:extLst>
          </p:cNvPr>
          <p:cNvSpPr>
            <a:spLocks noGrp="1"/>
          </p:cNvSpPr>
          <p:nvPr>
            <p:ph sz="half" idx="1"/>
          </p:nvPr>
        </p:nvSpPr>
        <p:spPr>
          <a:xfrm>
            <a:off x="581193" y="2228003"/>
            <a:ext cx="5422390" cy="4013623"/>
          </a:xfrm>
        </p:spPr>
        <p:txBody>
          <a:bodyPr vert="horz" lIns="91440" tIns="45720" rIns="91440" bIns="45720" rtlCol="0" anchor="ctr">
            <a:noAutofit/>
          </a:bodyPr>
          <a:lstStyle/>
          <a:p>
            <a:pPr marL="305435" indent="-305435">
              <a:lnSpc>
                <a:spcPct val="90000"/>
              </a:lnSpc>
            </a:pPr>
            <a:r>
              <a:rPr lang="es-CO" b="1" dirty="0"/>
              <a:t>Sello Digital.- </a:t>
            </a:r>
            <a:r>
              <a:rPr lang="es-CO" dirty="0"/>
              <a:t>Es la firma electrónica que garantiza la autenticidad del comprobante y vincula el documento con el emisor.</a:t>
            </a:r>
          </a:p>
          <a:p>
            <a:pPr marL="305435" indent="-305435">
              <a:lnSpc>
                <a:spcPct val="90000"/>
              </a:lnSpc>
            </a:pPr>
            <a:r>
              <a:rPr lang="es-CO" b="1" dirty="0"/>
              <a:t>Fecha y hora de emisión.- </a:t>
            </a:r>
            <a:r>
              <a:rPr lang="es-CO" dirty="0"/>
              <a:t>Indica el momento exacto en que se generó el comprobante.</a:t>
            </a:r>
          </a:p>
          <a:p>
            <a:pPr marL="305435" indent="-305435">
              <a:lnSpc>
                <a:spcPct val="90000"/>
              </a:lnSpc>
            </a:pPr>
            <a:r>
              <a:rPr lang="es-CO" b="1" dirty="0"/>
              <a:t>Nombre, denominación o razón social.- </a:t>
            </a:r>
            <a:r>
              <a:rPr lang="es-CO" dirty="0"/>
              <a:t>Corresponde al nombre completo del </a:t>
            </a:r>
            <a:r>
              <a:rPr lang="es-CO" u="sng" dirty="0"/>
              <a:t>emisor del comprobante</a:t>
            </a:r>
          </a:p>
          <a:p>
            <a:pPr marL="305435" indent="-305435">
              <a:lnSpc>
                <a:spcPct val="90000"/>
              </a:lnSpc>
            </a:pPr>
            <a:r>
              <a:rPr lang="es-CO" b="1" dirty="0"/>
              <a:t>Operación comercial.- </a:t>
            </a:r>
            <a:r>
              <a:rPr lang="es-CO" dirty="0"/>
              <a:t>Describe de manera clara y concisa la transacción realizada (venta de bienes, prestación de servicios, arrendamiento de inmuebles, etc.)</a:t>
            </a:r>
          </a:p>
          <a:p>
            <a:pPr marL="305435" indent="-305435">
              <a:lnSpc>
                <a:spcPct val="90000"/>
              </a:lnSpc>
            </a:pPr>
            <a:r>
              <a:rPr lang="es-CO" b="1" dirty="0"/>
              <a:t>Código Postal.- </a:t>
            </a:r>
            <a:r>
              <a:rPr lang="es-CO" dirty="0"/>
              <a:t>Indica el código postal del domicilio fiscal del receptor.</a:t>
            </a:r>
            <a:endParaRPr lang="es-CO" b="1" dirty="0"/>
          </a:p>
        </p:txBody>
      </p:sp>
      <p:pic>
        <p:nvPicPr>
          <p:cNvPr id="4098" name="Picture 2" descr="Complementos (Información adicional ...">
            <a:extLst>
              <a:ext uri="{FF2B5EF4-FFF2-40B4-BE49-F238E27FC236}">
                <a16:creationId xmlns:a16="http://schemas.microsoft.com/office/drawing/2014/main" id="{13308446-FD96-55F9-AF1C-31CEA61AB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55" r="10988"/>
          <a:stretch/>
        </p:blipFill>
        <p:spPr bwMode="auto">
          <a:xfrm>
            <a:off x="6188417" y="2228003"/>
            <a:ext cx="5422392" cy="3633047"/>
          </a:xfrm>
          <a:prstGeom prst="rect">
            <a:avLst/>
          </a:prstGeom>
          <a:solidFill>
            <a:srgbClr val="FFFFFF"/>
          </a:solidFill>
        </p:spPr>
      </p:pic>
      <p:pic>
        <p:nvPicPr>
          <p:cNvPr id="4" name="Picture 1">
            <a:extLst>
              <a:ext uri="{FF2B5EF4-FFF2-40B4-BE49-F238E27FC236}">
                <a16:creationId xmlns:a16="http://schemas.microsoft.com/office/drawing/2014/main" id="{ECF23172-01B7-76AC-C08F-52F964AF89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8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85DD-17E1-0655-8C5D-4827D76C84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4F0183A-4486-1B6D-C0FF-9E3023F74775}"/>
              </a:ext>
            </a:extLst>
          </p:cNvPr>
          <p:cNvSpPr>
            <a:spLocks noGrp="1"/>
          </p:cNvSpPr>
          <p:nvPr>
            <p:ph type="title"/>
          </p:nvPr>
        </p:nvSpPr>
        <p:spPr>
          <a:xfrm>
            <a:off x="581193" y="729658"/>
            <a:ext cx="11029616" cy="807312"/>
          </a:xfrm>
        </p:spPr>
        <p:txBody>
          <a:bodyPr anchor="b">
            <a:normAutofit/>
          </a:bodyPr>
          <a:lstStyle/>
          <a:p>
            <a:r>
              <a:rPr lang="es-CO" dirty="0"/>
              <a:t>Más Datos que contiene el CFDI</a:t>
            </a:r>
          </a:p>
        </p:txBody>
      </p:sp>
      <p:pic>
        <p:nvPicPr>
          <p:cNvPr id="5122" name="Picture 2" descr="Tres pasos para emitir CFDI - Los Impuestos">
            <a:extLst>
              <a:ext uri="{FF2B5EF4-FFF2-40B4-BE49-F238E27FC236}">
                <a16:creationId xmlns:a16="http://schemas.microsoft.com/office/drawing/2014/main" id="{D4C9EBB6-3BC0-2E76-692B-EB51C7059B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1193" y="2627708"/>
            <a:ext cx="5005105" cy="2833636"/>
          </a:xfrm>
          <a:prstGeom prst="rect">
            <a:avLst/>
          </a:prstGeom>
          <a:solidFill>
            <a:srgbClr val="FFFFFF"/>
          </a:solidFill>
        </p:spPr>
      </p:pic>
      <p:sp>
        <p:nvSpPr>
          <p:cNvPr id="3" name="Marcador de contenido 2">
            <a:extLst>
              <a:ext uri="{FF2B5EF4-FFF2-40B4-BE49-F238E27FC236}">
                <a16:creationId xmlns:a16="http://schemas.microsoft.com/office/drawing/2014/main" id="{A21DCEE4-CCA2-4241-BE84-AF5634DCC7F5}"/>
              </a:ext>
            </a:extLst>
          </p:cNvPr>
          <p:cNvSpPr>
            <a:spLocks noGrp="1"/>
          </p:cNvSpPr>
          <p:nvPr>
            <p:ph sz="half" idx="2"/>
          </p:nvPr>
        </p:nvSpPr>
        <p:spPr>
          <a:xfrm>
            <a:off x="5589703" y="2055646"/>
            <a:ext cx="6129963" cy="4426481"/>
          </a:xfrm>
        </p:spPr>
        <p:txBody>
          <a:bodyPr vert="horz" lIns="91440" tIns="45720" rIns="91440" bIns="45720" rtlCol="0" anchor="ctr">
            <a:noAutofit/>
          </a:bodyPr>
          <a:lstStyle/>
          <a:p>
            <a:pPr marL="305435" indent="-305435">
              <a:lnSpc>
                <a:spcPct val="90000"/>
              </a:lnSpc>
            </a:pPr>
            <a:r>
              <a:rPr lang="es-CO" sz="1600" b="1" dirty="0"/>
              <a:t>Sello Digital y QR para autenticar.- </a:t>
            </a:r>
            <a:r>
              <a:rPr lang="es-CO" sz="1600" dirty="0"/>
              <a:t>Además del sello digital del emisor, debe incluir un código QR que permite verificar la autenticidad del documento de manera rápida y sencilla.</a:t>
            </a:r>
          </a:p>
          <a:p>
            <a:pPr marL="305435" indent="-305435">
              <a:lnSpc>
                <a:spcPct val="90000"/>
              </a:lnSpc>
            </a:pPr>
            <a:r>
              <a:rPr lang="es-CO" sz="1600" b="1" dirty="0"/>
              <a:t>UUID o Folio Fiscal:</a:t>
            </a:r>
            <a:r>
              <a:rPr lang="es-CO" sz="1600" dirty="0"/>
              <a:t> Código alfanumérico de 36 caracteres que se genera de manera aleatoria y única en cada CFDI.</a:t>
            </a:r>
          </a:p>
          <a:p>
            <a:pPr marL="305435" indent="-305435">
              <a:lnSpc>
                <a:spcPct val="90000"/>
              </a:lnSpc>
            </a:pPr>
            <a:r>
              <a:rPr lang="es-CO" sz="1600" b="1" dirty="0"/>
              <a:t>Descripción de los bienes o servicios.- </a:t>
            </a:r>
            <a:r>
              <a:rPr lang="es-CO" sz="1600" dirty="0"/>
              <a:t>Detalla los productos o servicios que se están transfiriendo, incluyendo cantidad, unidad de medida y descripción detallada de los mismos.</a:t>
            </a:r>
          </a:p>
          <a:p>
            <a:pPr marL="305435" indent="-305435">
              <a:lnSpc>
                <a:spcPct val="90000"/>
              </a:lnSpc>
            </a:pPr>
            <a:r>
              <a:rPr lang="es-CO" sz="1600" b="1" dirty="0"/>
              <a:t>Tipo de Comprobante.- </a:t>
            </a:r>
            <a:r>
              <a:rPr lang="es-CO" sz="1600" dirty="0"/>
              <a:t>Define si se trata de una factura, nota de crédito, gasto, etc.</a:t>
            </a:r>
          </a:p>
          <a:p>
            <a:pPr marL="305435" indent="-305435">
              <a:lnSpc>
                <a:spcPct val="90000"/>
              </a:lnSpc>
            </a:pPr>
            <a:r>
              <a:rPr lang="es-CO" sz="1600" b="1" dirty="0"/>
              <a:t>Forma y Método de Pago.- </a:t>
            </a:r>
            <a:r>
              <a:rPr lang="es-CO" sz="1600" dirty="0"/>
              <a:t>Indica como se realizó el pago (contado, cheque, transferencia, etc.) y el método utilizado (en una sola exhibición o diferido o en parcialidades).</a:t>
            </a:r>
          </a:p>
          <a:p>
            <a:pPr marL="305435" indent="-305435">
              <a:lnSpc>
                <a:spcPct val="90000"/>
              </a:lnSpc>
            </a:pPr>
            <a:r>
              <a:rPr lang="es-CO" sz="1600" b="1" dirty="0"/>
              <a:t>Precio Unitario y Total.- </a:t>
            </a:r>
            <a:r>
              <a:rPr lang="es-CO" sz="1600" dirty="0"/>
              <a:t>Se debe indicar el precio por unidad de cada producto o servicio, así como el importe total de la operación.</a:t>
            </a:r>
            <a:endParaRPr lang="es-CO" sz="1600" b="1" dirty="0"/>
          </a:p>
          <a:p>
            <a:pPr marL="305435" indent="-305435">
              <a:lnSpc>
                <a:spcPct val="90000"/>
              </a:lnSpc>
            </a:pPr>
            <a:endParaRPr lang="es-CO" sz="1400" b="1" dirty="0"/>
          </a:p>
        </p:txBody>
      </p:sp>
      <p:pic>
        <p:nvPicPr>
          <p:cNvPr id="4" name="Picture 1">
            <a:extLst>
              <a:ext uri="{FF2B5EF4-FFF2-40B4-BE49-F238E27FC236}">
                <a16:creationId xmlns:a16="http://schemas.microsoft.com/office/drawing/2014/main" id="{F882CEE2-6DBE-BA0A-87CA-08B2A7D6A1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6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CBB12-83E3-A8A8-389C-374ED21BCA44}"/>
              </a:ext>
            </a:extLst>
          </p:cNvPr>
          <p:cNvSpPr>
            <a:spLocks noGrp="1"/>
          </p:cNvSpPr>
          <p:nvPr>
            <p:ph type="title"/>
          </p:nvPr>
        </p:nvSpPr>
        <p:spPr>
          <a:xfrm>
            <a:off x="581192" y="702156"/>
            <a:ext cx="11029616" cy="738717"/>
          </a:xfrm>
        </p:spPr>
        <p:txBody>
          <a:bodyPr anchor="b">
            <a:normAutofit/>
          </a:bodyPr>
          <a:lstStyle/>
          <a:p>
            <a:pPr algn="ctr"/>
            <a:r>
              <a:rPr lang="es-CO" dirty="0"/>
              <a:t>TIPOS DE CFDI</a:t>
            </a:r>
          </a:p>
        </p:txBody>
      </p:sp>
      <p:pic>
        <p:nvPicPr>
          <p:cNvPr id="8" name="Imagen 7" descr="Imagen que contiene interior, viendo, tabla, sostener&#10;&#10;Descripción generada automáticamente">
            <a:extLst>
              <a:ext uri="{FF2B5EF4-FFF2-40B4-BE49-F238E27FC236}">
                <a16:creationId xmlns:a16="http://schemas.microsoft.com/office/drawing/2014/main" id="{3EE13628-2FB2-16B1-F065-11FD333F487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52775" y="2180496"/>
            <a:ext cx="6343649" cy="4115529"/>
          </a:xfrm>
          <a:prstGeom prst="rect">
            <a:avLst/>
          </a:prstGeom>
          <a:noFill/>
        </p:spPr>
      </p:pic>
      <p:pic>
        <p:nvPicPr>
          <p:cNvPr id="10" name="Picture 1">
            <a:extLst>
              <a:ext uri="{FF2B5EF4-FFF2-40B4-BE49-F238E27FC236}">
                <a16:creationId xmlns:a16="http://schemas.microsoft.com/office/drawing/2014/main" id="{1CDDEF62-8252-F26D-FB87-E5306EDE20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0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52E17F-F17A-0BDD-C45D-4D6BFB32AD9E}"/>
              </a:ext>
            </a:extLst>
          </p:cNvPr>
          <p:cNvSpPr/>
          <p:nvPr/>
        </p:nvSpPr>
        <p:spPr>
          <a:xfrm>
            <a:off x="0" y="171100"/>
            <a:ext cx="12192000" cy="103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338C745-28E6-42B3-9192-8EEF33C47D9E}"/>
              </a:ext>
            </a:extLst>
          </p:cNvPr>
          <p:cNvSpPr>
            <a:spLocks noGrp="1"/>
          </p:cNvSpPr>
          <p:nvPr>
            <p:ph type="title"/>
          </p:nvPr>
        </p:nvSpPr>
        <p:spPr>
          <a:xfrm>
            <a:off x="2613356" y="370919"/>
            <a:ext cx="6844680" cy="634336"/>
          </a:xfrm>
          <a:ln w="57150"/>
        </p:spPr>
        <p:style>
          <a:lnRef idx="3">
            <a:schemeClr val="lt1"/>
          </a:lnRef>
          <a:fillRef idx="1">
            <a:schemeClr val="dk1"/>
          </a:fillRef>
          <a:effectRef idx="1">
            <a:schemeClr val="dk1"/>
          </a:effectRef>
          <a:fontRef idx="minor">
            <a:schemeClr val="lt1"/>
          </a:fontRef>
        </p:style>
        <p:txBody>
          <a:bodyPr anchor="ctr">
            <a:normAutofit fontScale="90000"/>
          </a:bodyPr>
          <a:lstStyle/>
          <a:p>
            <a:pPr algn="ctr"/>
            <a:r>
              <a:rPr lang="es-MX" dirty="0">
                <a:latin typeface="Calibri" panose="020F0502020204030204" pitchFamily="34" charset="0"/>
                <a:cs typeface="Calibri" panose="020F0502020204030204" pitchFamily="34" charset="0"/>
              </a:rPr>
              <a:t>CPC Manuel Aguilar Bojórquez</a:t>
            </a:r>
          </a:p>
        </p:txBody>
      </p:sp>
      <p:pic>
        <p:nvPicPr>
          <p:cNvPr id="1026" name="Picture 2" descr="A person in a suit and tie&#10;&#10;Description automatically generated with medium confidence">
            <a:extLst>
              <a:ext uri="{FF2B5EF4-FFF2-40B4-BE49-F238E27FC236}">
                <a16:creationId xmlns:a16="http://schemas.microsoft.com/office/drawing/2014/main" id="{ACDD00AE-27BD-409B-B44E-408AD0F6345D}"/>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5154" r="16343" b="-2"/>
          <a:stretch/>
        </p:blipFill>
        <p:spPr bwMode="auto">
          <a:xfrm>
            <a:off x="1410720" y="2194337"/>
            <a:ext cx="2601836" cy="327821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 name="Picture 1">
            <a:extLst>
              <a:ext uri="{FF2B5EF4-FFF2-40B4-BE49-F238E27FC236}">
                <a16:creationId xmlns:a16="http://schemas.microsoft.com/office/drawing/2014/main" id="{54F71370-5FFC-DEBB-EF5E-A7EA74CD39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3A371A2E-7375-9B64-7EFA-7A13F1277A18}"/>
              </a:ext>
            </a:extLst>
          </p:cNvPr>
          <p:cNvSpPr>
            <a:spLocks noGrp="1"/>
          </p:cNvSpPr>
          <p:nvPr>
            <p:ph idx="1"/>
          </p:nvPr>
        </p:nvSpPr>
        <p:spPr>
          <a:xfrm>
            <a:off x="5271150" y="1551448"/>
            <a:ext cx="6072099" cy="4490358"/>
          </a:xfrm>
        </p:spPr>
        <p:txBody>
          <a:bodyPr>
            <a:noAutofit/>
          </a:bodyPr>
          <a:lstStyle/>
          <a:p>
            <a:pPr algn="just"/>
            <a:r>
              <a:rPr lang="es-ES_tradnl" sz="1600" dirty="0"/>
              <a:t>Contador Público Certificado, egresado de la Facultad de Contabilidad y Administración de la UABC y Certificado por el Instituto Mexicano de Contadores Públicos, A.C.</a:t>
            </a:r>
          </a:p>
          <a:p>
            <a:pPr algn="just"/>
            <a:r>
              <a:rPr lang="es-ES_tradnl" sz="1600" dirty="0"/>
              <a:t>Socio Fundador de la firma SAE&amp;CIA.</a:t>
            </a:r>
          </a:p>
          <a:p>
            <a:pPr algn="just"/>
            <a:r>
              <a:rPr lang="es-ES_tradnl" sz="1600" dirty="0"/>
              <a:t>Maestro de diversas materias fiscales en la Universidad Autónoma de Baja California y CETYS Universidad.</a:t>
            </a:r>
          </a:p>
          <a:p>
            <a:pPr algn="just"/>
            <a:r>
              <a:rPr lang="es-ES_tradnl" sz="1600" dirty="0"/>
              <a:t>Ex funcionario público estatal y municipal, desempeñando diversos puestos públicos como Tesorero Municipal, Director de Ingresos, Director de Egresos, Director de Auditoría Fiscal del Estado, Subsecretario de Finanzas y Secretario de Finanzas del Gobierno del Estado de Baja California, por más de 16 años.</a:t>
            </a:r>
          </a:p>
          <a:p>
            <a:pPr algn="just"/>
            <a:r>
              <a:rPr lang="es-ES_tradnl" sz="1600" dirty="0"/>
              <a:t>Ex coordinador Nacional del Comité de Participaciones Federales de la Comisión Permanente de Funcionarios Fiscales.</a:t>
            </a:r>
          </a:p>
          <a:p>
            <a:pPr algn="just"/>
            <a:r>
              <a:rPr lang="es-ES_tradnl" sz="1600" dirty="0"/>
              <a:t>Consejero Externo de instituciones públicas, centros educativos y de diversas empresas en el Estado de Baja California.</a:t>
            </a:r>
          </a:p>
        </p:txBody>
      </p:sp>
    </p:spTree>
    <p:extLst>
      <p:ext uri="{BB962C8B-B14F-4D97-AF65-F5344CB8AC3E}">
        <p14:creationId xmlns:p14="http://schemas.microsoft.com/office/powerpoint/2010/main" val="327304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74C0C-D924-2413-F71D-58F3A590EF4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2262FCA-3EE8-A3DD-7DF1-8E75A45ED83A}"/>
              </a:ext>
            </a:extLst>
          </p:cNvPr>
          <p:cNvSpPr>
            <a:spLocks noGrp="1"/>
          </p:cNvSpPr>
          <p:nvPr>
            <p:ph type="title"/>
          </p:nvPr>
        </p:nvSpPr>
        <p:spPr>
          <a:xfrm>
            <a:off x="581193" y="729658"/>
            <a:ext cx="11029616" cy="807312"/>
          </a:xfrm>
        </p:spPr>
        <p:txBody>
          <a:bodyPr anchor="b">
            <a:normAutofit/>
          </a:bodyPr>
          <a:lstStyle/>
          <a:p>
            <a:pPr algn="ctr"/>
            <a:r>
              <a:rPr lang="es-CO" dirty="0"/>
              <a:t>TIPOS DE CFDI</a:t>
            </a:r>
          </a:p>
        </p:txBody>
      </p:sp>
      <p:sp>
        <p:nvSpPr>
          <p:cNvPr id="3" name="Marcador de contenido 2">
            <a:extLst>
              <a:ext uri="{FF2B5EF4-FFF2-40B4-BE49-F238E27FC236}">
                <a16:creationId xmlns:a16="http://schemas.microsoft.com/office/drawing/2014/main" id="{A3160CDB-060C-2598-CA43-3642512D2E27}"/>
              </a:ext>
            </a:extLst>
          </p:cNvPr>
          <p:cNvSpPr>
            <a:spLocks noGrp="1"/>
          </p:cNvSpPr>
          <p:nvPr>
            <p:ph sz="half" idx="1"/>
          </p:nvPr>
        </p:nvSpPr>
        <p:spPr>
          <a:xfrm>
            <a:off x="445121" y="2228003"/>
            <a:ext cx="7540826" cy="4094976"/>
          </a:xfrm>
        </p:spPr>
        <p:txBody>
          <a:bodyPr anchor="ctr">
            <a:normAutofit/>
          </a:bodyPr>
          <a:lstStyle/>
          <a:p>
            <a:pPr>
              <a:lnSpc>
                <a:spcPct val="90000"/>
              </a:lnSpc>
            </a:pPr>
            <a:r>
              <a:rPr lang="es-CO" sz="1600" b="1" dirty="0"/>
              <a:t>DE INGRESOS: </a:t>
            </a:r>
            <a:r>
              <a:rPr lang="es-CO" sz="1600" dirty="0"/>
              <a:t>Se emite cuando una persona o empresa realiza un pago por venta de bienes o servicios, arrendamiento de inmuebles, cobro de interés, etc.</a:t>
            </a:r>
          </a:p>
          <a:p>
            <a:pPr>
              <a:lnSpc>
                <a:spcPct val="90000"/>
              </a:lnSpc>
            </a:pPr>
            <a:r>
              <a:rPr lang="es-CO" sz="1600" b="1" dirty="0"/>
              <a:t>DE EGRESOS: </a:t>
            </a:r>
            <a:r>
              <a:rPr lang="es-CO" sz="1600" dirty="0"/>
              <a:t>Se utiliza para documentar descuentos, bonificaciones o notas de crédito otorgados por una empresa.</a:t>
            </a:r>
          </a:p>
          <a:p>
            <a:pPr>
              <a:lnSpc>
                <a:spcPct val="90000"/>
              </a:lnSpc>
            </a:pPr>
            <a:r>
              <a:rPr lang="es-CO" sz="1600" b="1" dirty="0"/>
              <a:t>DE TRASLADO: </a:t>
            </a:r>
            <a:r>
              <a:rPr lang="es-CO" sz="1600" dirty="0"/>
              <a:t>Se utiliza para documentar el traslado de bienes, ya sea para su venta o para su uso propio entre sucursales o almacenes de la misma empresa. Cuando el traslado utiliza carreteras federales se debe documentar el</a:t>
            </a:r>
            <a:r>
              <a:rPr lang="es-CO" sz="1600" b="1" dirty="0"/>
              <a:t> COMPLEMENTO CARTA PORTE</a:t>
            </a:r>
          </a:p>
          <a:p>
            <a:pPr>
              <a:lnSpc>
                <a:spcPct val="90000"/>
              </a:lnSpc>
            </a:pPr>
            <a:r>
              <a:rPr lang="es-CO" sz="1600" b="1" dirty="0"/>
              <a:t>DE NÓMINA: </a:t>
            </a:r>
            <a:r>
              <a:rPr lang="es-CO" sz="1600" dirty="0"/>
              <a:t>Se utiliza para documentar el pago de salarios, prestaciones a los empleados de una empresa, asimilables a sueldos o anticipos de utilidades a socios en una sociedad civil.</a:t>
            </a:r>
          </a:p>
          <a:p>
            <a:pPr>
              <a:lnSpc>
                <a:spcPct val="90000"/>
              </a:lnSpc>
            </a:pPr>
            <a:r>
              <a:rPr lang="es-CO" sz="1600" b="1" dirty="0"/>
              <a:t>DE PAGO: </a:t>
            </a:r>
            <a:r>
              <a:rPr lang="es-CO" sz="1600" dirty="0"/>
              <a:t>Se utiliza para documentar el pago en parcialidades.</a:t>
            </a:r>
          </a:p>
          <a:p>
            <a:pPr>
              <a:lnSpc>
                <a:spcPct val="90000"/>
              </a:lnSpc>
            </a:pPr>
            <a:r>
              <a:rPr lang="es-CO" sz="1600" b="1" dirty="0"/>
              <a:t>DE RETENCIONES: </a:t>
            </a:r>
            <a:r>
              <a:rPr lang="es-CO" sz="1600" dirty="0"/>
              <a:t>Se utiliza para documentar las retenciones de impuestos que se realizan a terceros (bancos, fedatarios públicos)</a:t>
            </a:r>
            <a:endParaRPr lang="es-CO" sz="1600" b="1" dirty="0"/>
          </a:p>
          <a:p>
            <a:pPr>
              <a:lnSpc>
                <a:spcPct val="90000"/>
              </a:lnSpc>
            </a:pPr>
            <a:endParaRPr lang="es-CO" sz="1300" b="1" dirty="0"/>
          </a:p>
        </p:txBody>
      </p:sp>
      <p:pic>
        <p:nvPicPr>
          <p:cNvPr id="6146" name="Picture 2" descr="Claves de Uso del CFDI en la versión 4 ...">
            <a:extLst>
              <a:ext uri="{FF2B5EF4-FFF2-40B4-BE49-F238E27FC236}">
                <a16:creationId xmlns:a16="http://schemas.microsoft.com/office/drawing/2014/main" id="{81C64B4F-32E3-626A-6865-60C10245AE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9758" y="2300431"/>
            <a:ext cx="3442548" cy="3633047"/>
          </a:xfrm>
          <a:prstGeom prst="rect">
            <a:avLst/>
          </a:prstGeom>
          <a:solidFill>
            <a:srgbClr val="FFFFFF"/>
          </a:solidFill>
        </p:spPr>
      </p:pic>
      <p:pic>
        <p:nvPicPr>
          <p:cNvPr id="4" name="Picture 1">
            <a:extLst>
              <a:ext uri="{FF2B5EF4-FFF2-40B4-BE49-F238E27FC236}">
                <a16:creationId xmlns:a16="http://schemas.microsoft.com/office/drawing/2014/main" id="{AEB5CE74-9E11-A881-B8E6-1E3F6976BC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9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A273-DB48-36E0-B0CA-1AEB17498C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AD64A1C-C7A8-A180-8C57-9900B506D65B}"/>
              </a:ext>
            </a:extLst>
          </p:cNvPr>
          <p:cNvSpPr>
            <a:spLocks noGrp="1"/>
          </p:cNvSpPr>
          <p:nvPr>
            <p:ph type="title"/>
          </p:nvPr>
        </p:nvSpPr>
        <p:spPr>
          <a:xfrm>
            <a:off x="581193" y="729658"/>
            <a:ext cx="11029616" cy="803867"/>
          </a:xfrm>
        </p:spPr>
        <p:txBody>
          <a:bodyPr anchor="b">
            <a:normAutofit/>
          </a:bodyPr>
          <a:lstStyle/>
          <a:p>
            <a:r>
              <a:rPr lang="es-CO" dirty="0"/>
              <a:t>CFDI DE INGRESOS</a:t>
            </a:r>
          </a:p>
        </p:txBody>
      </p:sp>
      <p:sp>
        <p:nvSpPr>
          <p:cNvPr id="3" name="Marcador de contenido 2">
            <a:extLst>
              <a:ext uri="{FF2B5EF4-FFF2-40B4-BE49-F238E27FC236}">
                <a16:creationId xmlns:a16="http://schemas.microsoft.com/office/drawing/2014/main" id="{8B2BDDEC-9EF6-4ED3-75C9-7ED5C91BE589}"/>
              </a:ext>
            </a:extLst>
          </p:cNvPr>
          <p:cNvSpPr>
            <a:spLocks noGrp="1"/>
          </p:cNvSpPr>
          <p:nvPr>
            <p:ph sz="half" idx="1"/>
          </p:nvPr>
        </p:nvSpPr>
        <p:spPr>
          <a:xfrm>
            <a:off x="581193" y="2032000"/>
            <a:ext cx="5903175" cy="4452588"/>
          </a:xfrm>
        </p:spPr>
        <p:txBody>
          <a:bodyPr anchor="ctr">
            <a:normAutofit/>
          </a:bodyPr>
          <a:lstStyle/>
          <a:p>
            <a:pPr>
              <a:lnSpc>
                <a:spcPct val="90000"/>
              </a:lnSpc>
            </a:pPr>
            <a:r>
              <a:rPr lang="es-CO" sz="1600" b="1" dirty="0"/>
              <a:t>Se emite por los ingresos que se obtienen ya sea por la venta de un bien o prestación de servicios, así como las ventas al público en general. Representa el 83% de los CFDI</a:t>
            </a:r>
          </a:p>
          <a:p>
            <a:pPr>
              <a:lnSpc>
                <a:spcPct val="90000"/>
              </a:lnSpc>
            </a:pPr>
            <a:r>
              <a:rPr lang="es-CO" sz="1600" b="1" dirty="0"/>
              <a:t>El propósito es comprobar y reportar a la autoridad fiscal la procedencia de depósitos  o pagos que se reciben, es decir, comprobar de donde proviene el dinero que reciben los contribuyentes por los bienes o servicios ofertados.</a:t>
            </a:r>
          </a:p>
          <a:p>
            <a:pPr marL="0" indent="0">
              <a:lnSpc>
                <a:spcPct val="90000"/>
              </a:lnSpc>
              <a:buNone/>
            </a:pPr>
            <a:endParaRPr lang="es-CO" sz="1600" b="1" dirty="0"/>
          </a:p>
          <a:p>
            <a:pPr lvl="2">
              <a:lnSpc>
                <a:spcPct val="90000"/>
              </a:lnSpc>
              <a:buFont typeface="Wingdings" panose="05000000000000000000" pitchFamily="2" charset="2"/>
              <a:buChar char="v"/>
            </a:pPr>
            <a:r>
              <a:rPr lang="es-CO" sz="1600" b="1" dirty="0"/>
              <a:t>Prestación de Servicios</a:t>
            </a:r>
          </a:p>
          <a:p>
            <a:pPr lvl="2">
              <a:lnSpc>
                <a:spcPct val="90000"/>
              </a:lnSpc>
              <a:buFont typeface="Wingdings" panose="05000000000000000000" pitchFamily="2" charset="2"/>
              <a:buChar char="v"/>
            </a:pPr>
            <a:r>
              <a:rPr lang="es-CO" sz="1600" b="1" dirty="0"/>
              <a:t>Arrendamiento</a:t>
            </a:r>
          </a:p>
          <a:p>
            <a:pPr lvl="2">
              <a:lnSpc>
                <a:spcPct val="90000"/>
              </a:lnSpc>
              <a:buFont typeface="Wingdings" panose="05000000000000000000" pitchFamily="2" charset="2"/>
              <a:buChar char="v"/>
            </a:pPr>
            <a:r>
              <a:rPr lang="es-CO" sz="1600" b="1" dirty="0"/>
              <a:t>Honorarios</a:t>
            </a:r>
          </a:p>
          <a:p>
            <a:pPr lvl="2">
              <a:lnSpc>
                <a:spcPct val="90000"/>
              </a:lnSpc>
              <a:buFont typeface="Wingdings" panose="05000000000000000000" pitchFamily="2" charset="2"/>
              <a:buChar char="v"/>
            </a:pPr>
            <a:r>
              <a:rPr lang="es-CO" sz="1600" b="1" dirty="0"/>
              <a:t>Donativos</a:t>
            </a:r>
          </a:p>
          <a:p>
            <a:pPr lvl="2">
              <a:lnSpc>
                <a:spcPct val="90000"/>
              </a:lnSpc>
              <a:buFont typeface="Wingdings" panose="05000000000000000000" pitchFamily="2" charset="2"/>
              <a:buChar char="v"/>
            </a:pPr>
            <a:r>
              <a:rPr lang="es-CO" sz="1600" b="1" dirty="0"/>
              <a:t>Enajenación de bienes y mercancías</a:t>
            </a:r>
          </a:p>
          <a:p>
            <a:pPr>
              <a:lnSpc>
                <a:spcPct val="90000"/>
              </a:lnSpc>
            </a:pPr>
            <a:endParaRPr lang="es-CO" sz="1400" b="1" dirty="0"/>
          </a:p>
        </p:txBody>
      </p:sp>
      <p:pic>
        <p:nvPicPr>
          <p:cNvPr id="5" name="Imagen 4">
            <a:extLst>
              <a:ext uri="{FF2B5EF4-FFF2-40B4-BE49-F238E27FC236}">
                <a16:creationId xmlns:a16="http://schemas.microsoft.com/office/drawing/2014/main" id="{869F95F6-3C65-B350-C351-E8503EE5EC7E}"/>
              </a:ext>
            </a:extLst>
          </p:cNvPr>
          <p:cNvPicPr>
            <a:picLocks noChangeAspect="1"/>
          </p:cNvPicPr>
          <p:nvPr/>
        </p:nvPicPr>
        <p:blipFill>
          <a:blip r:embed="rId2">
            <a:extLst>
              <a:ext uri="{837473B0-CC2E-450A-ABE3-18F120FF3D39}">
                <a1611:picAttrSrcUrl xmlns:a1611="http://schemas.microsoft.com/office/drawing/2016/11/main" r:id="rId3"/>
              </a:ext>
            </a:extLst>
          </a:blip>
          <a:srcRect t="9416" b="1250"/>
          <a:stretch/>
        </p:blipFill>
        <p:spPr>
          <a:xfrm>
            <a:off x="6560345" y="2228003"/>
            <a:ext cx="5050464" cy="3633047"/>
          </a:xfrm>
          <a:prstGeom prst="rect">
            <a:avLst/>
          </a:prstGeom>
          <a:noFill/>
        </p:spPr>
      </p:pic>
      <p:pic>
        <p:nvPicPr>
          <p:cNvPr id="7" name="Picture 1">
            <a:extLst>
              <a:ext uri="{FF2B5EF4-FFF2-40B4-BE49-F238E27FC236}">
                <a16:creationId xmlns:a16="http://schemas.microsoft.com/office/drawing/2014/main" id="{B7C6495A-C948-BF80-AAFA-443D1E08D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5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39B72-BE15-9954-F85D-1A3EC4060E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B0F3995-A1F7-FA16-0B20-06A364ECC427}"/>
              </a:ext>
            </a:extLst>
          </p:cNvPr>
          <p:cNvSpPr>
            <a:spLocks noGrp="1"/>
          </p:cNvSpPr>
          <p:nvPr>
            <p:ph type="title"/>
          </p:nvPr>
        </p:nvSpPr>
        <p:spPr>
          <a:xfrm>
            <a:off x="581193" y="729658"/>
            <a:ext cx="11029616" cy="803867"/>
          </a:xfrm>
        </p:spPr>
        <p:txBody>
          <a:bodyPr anchor="b">
            <a:normAutofit/>
          </a:bodyPr>
          <a:lstStyle/>
          <a:p>
            <a:r>
              <a:rPr lang="es-CO" dirty="0"/>
              <a:t>CFDI DE EGRESOS</a:t>
            </a:r>
          </a:p>
        </p:txBody>
      </p:sp>
      <p:sp>
        <p:nvSpPr>
          <p:cNvPr id="3" name="Marcador de contenido 2">
            <a:extLst>
              <a:ext uri="{FF2B5EF4-FFF2-40B4-BE49-F238E27FC236}">
                <a16:creationId xmlns:a16="http://schemas.microsoft.com/office/drawing/2014/main" id="{9E0623D1-0E6D-8F7A-2230-5F1D23A6BB0F}"/>
              </a:ext>
            </a:extLst>
          </p:cNvPr>
          <p:cNvSpPr>
            <a:spLocks noGrp="1"/>
          </p:cNvSpPr>
          <p:nvPr>
            <p:ph sz="half" idx="1"/>
          </p:nvPr>
        </p:nvSpPr>
        <p:spPr>
          <a:xfrm>
            <a:off x="581193" y="2228003"/>
            <a:ext cx="5422390" cy="3633047"/>
          </a:xfrm>
        </p:spPr>
        <p:txBody>
          <a:bodyPr anchor="ctr">
            <a:normAutofit/>
          </a:bodyPr>
          <a:lstStyle/>
          <a:p>
            <a:pPr marL="305435" indent="-305435">
              <a:lnSpc>
                <a:spcPct val="90000"/>
              </a:lnSpc>
            </a:pPr>
            <a:r>
              <a:rPr lang="es-CO" sz="1600" b="1" dirty="0"/>
              <a:t>Se expide en los casos en los que exista algún descuento, bonificación o devolución, relacionados con una factura de venta y esta operación se considera una deducción fiscal, más no una disminución de ingresos. Representa el 6% de los CFDI.</a:t>
            </a:r>
          </a:p>
          <a:p>
            <a:pPr marL="0" indent="0">
              <a:lnSpc>
                <a:spcPct val="90000"/>
              </a:lnSpc>
              <a:buNone/>
            </a:pPr>
            <a:r>
              <a:rPr lang="es-CO" sz="1600" b="1" dirty="0"/>
              <a:t>      Ejemplos:</a:t>
            </a:r>
          </a:p>
          <a:p>
            <a:pPr marL="899795" lvl="2" indent="-269875">
              <a:lnSpc>
                <a:spcPct val="90000"/>
              </a:lnSpc>
              <a:buFont typeface="Courier New" panose="02070309020205020404" pitchFamily="49" charset="0"/>
              <a:buChar char="o"/>
            </a:pPr>
            <a:r>
              <a:rPr lang="es-CO" sz="1600" b="1" dirty="0"/>
              <a:t>Por descuentos en ventas</a:t>
            </a:r>
          </a:p>
          <a:p>
            <a:pPr marL="899795" lvl="2" indent="-269875">
              <a:lnSpc>
                <a:spcPct val="90000"/>
              </a:lnSpc>
              <a:buFont typeface="Courier New" panose="02070309020205020404" pitchFamily="49" charset="0"/>
              <a:buChar char="o"/>
            </a:pPr>
            <a:r>
              <a:rPr lang="es-CO" sz="1600" b="1" dirty="0"/>
              <a:t>Devolución de mercancías</a:t>
            </a:r>
          </a:p>
          <a:p>
            <a:pPr marL="899795" lvl="2" indent="-269875">
              <a:lnSpc>
                <a:spcPct val="90000"/>
              </a:lnSpc>
              <a:buFont typeface="Courier New" panose="02070309020205020404" pitchFamily="49" charset="0"/>
              <a:buChar char="o"/>
            </a:pPr>
            <a:r>
              <a:rPr lang="es-CO" sz="1600" b="1" u="sng" dirty="0"/>
              <a:t>Anular de manera total un CFDI de ingreso</a:t>
            </a:r>
          </a:p>
          <a:p>
            <a:pPr marL="899795" lvl="2" indent="-269875">
              <a:lnSpc>
                <a:spcPct val="90000"/>
              </a:lnSpc>
              <a:buFont typeface="Courier New" panose="02070309020205020404" pitchFamily="49" charset="0"/>
              <a:buChar char="o"/>
            </a:pPr>
            <a:r>
              <a:rPr lang="es-CO" sz="1600" b="1" dirty="0"/>
              <a:t>Bonificaciones</a:t>
            </a:r>
          </a:p>
          <a:p>
            <a:pPr marL="305435" indent="-305435">
              <a:lnSpc>
                <a:spcPct val="90000"/>
              </a:lnSpc>
            </a:pPr>
            <a:endParaRPr lang="es-CO" sz="1400" b="1" dirty="0"/>
          </a:p>
        </p:txBody>
      </p:sp>
      <p:pic>
        <p:nvPicPr>
          <p:cNvPr id="6" name="Imagen 5" descr="Imagen que contiene sostener, mujer, parado">
            <a:extLst>
              <a:ext uri="{FF2B5EF4-FFF2-40B4-BE49-F238E27FC236}">
                <a16:creationId xmlns:a16="http://schemas.microsoft.com/office/drawing/2014/main" id="{EF623C3B-AF85-3C5E-6646-24D92E9A3A5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2546069"/>
            <a:ext cx="5430944" cy="3149755"/>
          </a:xfrm>
          <a:prstGeom prst="rect">
            <a:avLst/>
          </a:prstGeom>
        </p:spPr>
      </p:pic>
      <p:pic>
        <p:nvPicPr>
          <p:cNvPr id="7" name="Picture 1">
            <a:extLst>
              <a:ext uri="{FF2B5EF4-FFF2-40B4-BE49-F238E27FC236}">
                <a16:creationId xmlns:a16="http://schemas.microsoft.com/office/drawing/2014/main" id="{EA51642E-2DF3-46ED-3FE7-2EBD075369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44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E836F-DB69-FD7D-E8CB-E91986D3DF2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55859BB-71A8-2B43-8BFA-A38AA1ACFEA1}"/>
              </a:ext>
            </a:extLst>
          </p:cNvPr>
          <p:cNvSpPr>
            <a:spLocks noGrp="1"/>
          </p:cNvSpPr>
          <p:nvPr>
            <p:ph type="title"/>
          </p:nvPr>
        </p:nvSpPr>
        <p:spPr>
          <a:xfrm>
            <a:off x="581193" y="729658"/>
            <a:ext cx="11029616" cy="851492"/>
          </a:xfrm>
        </p:spPr>
        <p:txBody>
          <a:bodyPr anchor="b">
            <a:normAutofit/>
          </a:bodyPr>
          <a:lstStyle/>
          <a:p>
            <a:r>
              <a:rPr lang="es-CO" dirty="0"/>
              <a:t>CFDI DE NÓMINA</a:t>
            </a:r>
          </a:p>
        </p:txBody>
      </p:sp>
      <p:pic>
        <p:nvPicPr>
          <p:cNvPr id="5" name="Imagen 4">
            <a:extLst>
              <a:ext uri="{FF2B5EF4-FFF2-40B4-BE49-F238E27FC236}">
                <a16:creationId xmlns:a16="http://schemas.microsoft.com/office/drawing/2014/main" id="{692A20B5-7132-8786-6F35-AAB29AE93CA4}"/>
              </a:ext>
            </a:extLst>
          </p:cNvPr>
          <p:cNvPicPr>
            <a:picLocks noChangeAspect="1"/>
          </p:cNvPicPr>
          <p:nvPr/>
        </p:nvPicPr>
        <p:blipFill>
          <a:blip r:embed="rId2">
            <a:extLst>
              <a:ext uri="{837473B0-CC2E-450A-ABE3-18F120FF3D39}">
                <a1611:picAttrSrcUrl xmlns:a1611="http://schemas.microsoft.com/office/drawing/2016/11/main" r:id="rId3"/>
              </a:ext>
            </a:extLst>
          </a:blip>
          <a:srcRect t="5703"/>
          <a:stretch/>
        </p:blipFill>
        <p:spPr>
          <a:xfrm>
            <a:off x="581193" y="2495549"/>
            <a:ext cx="4705182" cy="3276601"/>
          </a:xfrm>
          <a:prstGeom prst="rect">
            <a:avLst/>
          </a:prstGeom>
          <a:noFill/>
        </p:spPr>
      </p:pic>
      <p:sp>
        <p:nvSpPr>
          <p:cNvPr id="3" name="Marcador de contenido 2">
            <a:extLst>
              <a:ext uri="{FF2B5EF4-FFF2-40B4-BE49-F238E27FC236}">
                <a16:creationId xmlns:a16="http://schemas.microsoft.com/office/drawing/2014/main" id="{9598796C-E649-680E-7EEF-8A13676014C4}"/>
              </a:ext>
            </a:extLst>
          </p:cNvPr>
          <p:cNvSpPr>
            <a:spLocks noGrp="1"/>
          </p:cNvSpPr>
          <p:nvPr>
            <p:ph sz="half" idx="2"/>
          </p:nvPr>
        </p:nvSpPr>
        <p:spPr>
          <a:xfrm>
            <a:off x="5638800" y="2228003"/>
            <a:ext cx="5972009" cy="3633047"/>
          </a:xfrm>
        </p:spPr>
        <p:txBody>
          <a:bodyPr anchor="ctr">
            <a:normAutofit/>
          </a:bodyPr>
          <a:lstStyle/>
          <a:p>
            <a:pPr marL="305435" indent="-305435"/>
            <a:r>
              <a:rPr lang="es-CO" b="1" dirty="0"/>
              <a:t>Se emite al momento de realizar pagos por concepto de remuneraciones de sueldos, salarios, asimilados.</a:t>
            </a:r>
            <a:endParaRPr lang="es-ES"/>
          </a:p>
          <a:p>
            <a:pPr marL="305435" indent="-305435"/>
            <a:r>
              <a:rPr lang="es-CO" b="1" dirty="0"/>
              <a:t>Se puede utilizar en el pago de viáticos y aguinaldo.</a:t>
            </a:r>
          </a:p>
          <a:p>
            <a:pPr marL="305435" indent="-305435"/>
            <a:r>
              <a:rPr lang="es-CO" b="1" dirty="0"/>
              <a:t>Con el CFDI se avalan las aportaciones patronales hechas al IMSS y el desglose del impuesto sobre la nómina.</a:t>
            </a:r>
          </a:p>
          <a:p>
            <a:pPr marL="305435" indent="-305435"/>
            <a:r>
              <a:rPr lang="es-CO" b="1" dirty="0"/>
              <a:t>Representa el 2% del total </a:t>
            </a:r>
            <a:r>
              <a:rPr lang="es-CO" b="1"/>
              <a:t>de los</a:t>
            </a:r>
            <a:r>
              <a:rPr lang="es-CO" b="1" dirty="0"/>
              <a:t> CFDI.</a:t>
            </a:r>
          </a:p>
          <a:p>
            <a:pPr marL="305435" indent="-305435"/>
            <a:r>
              <a:rPr lang="es-CO" b="1" dirty="0"/>
              <a:t>Regla 2.7.5.1 Fecha de expedición y entrega de CFDI</a:t>
            </a:r>
          </a:p>
          <a:p>
            <a:pPr marL="305435" indent="-305435"/>
            <a:endParaRPr lang="es-CO" b="1" dirty="0"/>
          </a:p>
        </p:txBody>
      </p:sp>
      <p:pic>
        <p:nvPicPr>
          <p:cNvPr id="8" name="Picture 1">
            <a:extLst>
              <a:ext uri="{FF2B5EF4-FFF2-40B4-BE49-F238E27FC236}">
                <a16:creationId xmlns:a16="http://schemas.microsoft.com/office/drawing/2014/main" id="{5BCC661B-8190-E773-7CB1-C087776ACF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4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1D384-1D38-1F5A-65CC-9DE1E547C6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B3A53B-3BD0-8793-B8EB-81846E07B6C7}"/>
              </a:ext>
            </a:extLst>
          </p:cNvPr>
          <p:cNvSpPr>
            <a:spLocks noGrp="1"/>
          </p:cNvSpPr>
          <p:nvPr>
            <p:ph type="title"/>
          </p:nvPr>
        </p:nvSpPr>
        <p:spPr>
          <a:xfrm>
            <a:off x="581193" y="729658"/>
            <a:ext cx="11029616" cy="875406"/>
          </a:xfrm>
        </p:spPr>
        <p:txBody>
          <a:bodyPr anchor="b">
            <a:normAutofit/>
          </a:bodyPr>
          <a:lstStyle/>
          <a:p>
            <a:r>
              <a:rPr lang="es-CO" dirty="0"/>
              <a:t>CFDI DE RECEPCIÓN DE PAGOS – REP – complemento de pago</a:t>
            </a:r>
          </a:p>
        </p:txBody>
      </p:sp>
      <p:pic>
        <p:nvPicPr>
          <p:cNvPr id="8" name="Imagen 7" descr="Persona en el aire&#10;&#10;Descripción generada automáticamente con confianza media">
            <a:extLst>
              <a:ext uri="{FF2B5EF4-FFF2-40B4-BE49-F238E27FC236}">
                <a16:creationId xmlns:a16="http://schemas.microsoft.com/office/drawing/2014/main" id="{08398C1F-E94B-B072-ADE7-D8086133337B}"/>
              </a:ext>
            </a:extLst>
          </p:cNvPr>
          <p:cNvPicPr>
            <a:picLocks noChangeAspect="1"/>
          </p:cNvPicPr>
          <p:nvPr/>
        </p:nvPicPr>
        <p:blipFill>
          <a:blip r:embed="rId2">
            <a:extLst>
              <a:ext uri="{837473B0-CC2E-450A-ABE3-18F120FF3D39}">
                <a1611:picAttrSrcUrl xmlns:a1611="http://schemas.microsoft.com/office/drawing/2016/11/main" r:id="rId3"/>
              </a:ext>
            </a:extLst>
          </a:blip>
          <a:srcRect r="8959" b="3"/>
          <a:stretch/>
        </p:blipFill>
        <p:spPr>
          <a:xfrm>
            <a:off x="581193" y="2228003"/>
            <a:ext cx="5422390" cy="3633047"/>
          </a:xfrm>
          <a:prstGeom prst="rect">
            <a:avLst/>
          </a:prstGeom>
          <a:noFill/>
        </p:spPr>
      </p:pic>
      <p:sp>
        <p:nvSpPr>
          <p:cNvPr id="3" name="Marcador de contenido 2">
            <a:extLst>
              <a:ext uri="{FF2B5EF4-FFF2-40B4-BE49-F238E27FC236}">
                <a16:creationId xmlns:a16="http://schemas.microsoft.com/office/drawing/2014/main" id="{14D5E78D-B2CD-9CA8-4CE4-D2E41F40D9A5}"/>
              </a:ext>
            </a:extLst>
          </p:cNvPr>
          <p:cNvSpPr>
            <a:spLocks noGrp="1"/>
          </p:cNvSpPr>
          <p:nvPr>
            <p:ph sz="half" idx="2"/>
          </p:nvPr>
        </p:nvSpPr>
        <p:spPr>
          <a:xfrm>
            <a:off x="6188417" y="2101004"/>
            <a:ext cx="5621963" cy="4385974"/>
          </a:xfrm>
        </p:spPr>
        <p:txBody>
          <a:bodyPr anchor="ctr">
            <a:normAutofit/>
          </a:bodyPr>
          <a:lstStyle/>
          <a:p>
            <a:pPr marL="305435" indent="-305435">
              <a:lnSpc>
                <a:spcPct val="90000"/>
              </a:lnSpc>
            </a:pPr>
            <a:r>
              <a:rPr lang="es-CO" sz="1500" b="1" dirty="0"/>
              <a:t>Se emite en los casos que los contribuyentes expidan un CFDI con método de pago en parcialidades o diferido (PPD) y ocurre cuando no se hace el pago al momento en que se realiza la operación, estableciendo que la forma de pago sea “Por definir”.</a:t>
            </a:r>
            <a:endParaRPr lang="es-ES"/>
          </a:p>
          <a:p>
            <a:pPr marL="305435" indent="-305435">
              <a:lnSpc>
                <a:spcPct val="90000"/>
              </a:lnSpc>
            </a:pPr>
            <a:r>
              <a:rPr lang="es-CO" sz="1500" b="1" dirty="0"/>
              <a:t>Se utiliza cuando no se recibe el pago al momento, facilitando la conciliación de facturas contra pagos, lo cual debe ser emitida a más tardar al quinto día natural del mes siguiente al que se reciba el pago y de ser relacionada vía UUID o folio fiscal.</a:t>
            </a:r>
          </a:p>
          <a:p>
            <a:pPr marL="305435" indent="-305435">
              <a:lnSpc>
                <a:spcPct val="90000"/>
              </a:lnSpc>
            </a:pPr>
            <a:r>
              <a:rPr lang="es-CO" sz="1500" b="1" dirty="0"/>
              <a:t>Son necesario para deducir o acreditar impuestos.</a:t>
            </a:r>
          </a:p>
          <a:p>
            <a:pPr marL="305435" indent="-305435">
              <a:lnSpc>
                <a:spcPct val="90000"/>
              </a:lnSpc>
            </a:pPr>
            <a:r>
              <a:rPr lang="es-CO" sz="1500" b="1" dirty="0"/>
              <a:t>Representa el 3% de los CFDI.</a:t>
            </a:r>
          </a:p>
          <a:p>
            <a:pPr marL="305435" indent="-305435">
              <a:lnSpc>
                <a:spcPct val="90000"/>
              </a:lnSpc>
            </a:pPr>
            <a:endParaRPr lang="es-CO" sz="1500" b="1" dirty="0"/>
          </a:p>
        </p:txBody>
      </p:sp>
      <p:pic>
        <p:nvPicPr>
          <p:cNvPr id="10" name="Picture 1">
            <a:extLst>
              <a:ext uri="{FF2B5EF4-FFF2-40B4-BE49-F238E27FC236}">
                <a16:creationId xmlns:a16="http://schemas.microsoft.com/office/drawing/2014/main" id="{B0F3425F-BB3D-5456-714A-54F1B335D1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8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800C9-01C0-4FD1-2B0B-4FFA7F032A0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1E9B80-A52F-9A0E-EA8B-B3A2A2EECDA3}"/>
              </a:ext>
            </a:extLst>
          </p:cNvPr>
          <p:cNvSpPr>
            <a:spLocks noGrp="1"/>
          </p:cNvSpPr>
          <p:nvPr>
            <p:ph type="title"/>
          </p:nvPr>
        </p:nvSpPr>
        <p:spPr>
          <a:xfrm>
            <a:off x="581193" y="729658"/>
            <a:ext cx="11029616" cy="845645"/>
          </a:xfrm>
        </p:spPr>
        <p:txBody>
          <a:bodyPr anchor="b">
            <a:normAutofit/>
          </a:bodyPr>
          <a:lstStyle/>
          <a:p>
            <a:r>
              <a:rPr lang="es-CO" dirty="0"/>
              <a:t>CFDI DE TRASLADO</a:t>
            </a:r>
          </a:p>
        </p:txBody>
      </p:sp>
      <p:sp>
        <p:nvSpPr>
          <p:cNvPr id="3" name="Marcador de contenido 2">
            <a:extLst>
              <a:ext uri="{FF2B5EF4-FFF2-40B4-BE49-F238E27FC236}">
                <a16:creationId xmlns:a16="http://schemas.microsoft.com/office/drawing/2014/main" id="{35AE1B9F-AF69-F374-38F1-68C88E8CB639}"/>
              </a:ext>
            </a:extLst>
          </p:cNvPr>
          <p:cNvSpPr>
            <a:spLocks noGrp="1"/>
          </p:cNvSpPr>
          <p:nvPr>
            <p:ph sz="half" idx="1"/>
          </p:nvPr>
        </p:nvSpPr>
        <p:spPr>
          <a:xfrm>
            <a:off x="581193" y="2124365"/>
            <a:ext cx="6036890" cy="4147126"/>
          </a:xfrm>
        </p:spPr>
        <p:txBody>
          <a:bodyPr anchor="ctr">
            <a:noAutofit/>
          </a:bodyPr>
          <a:lstStyle/>
          <a:p>
            <a:pPr>
              <a:lnSpc>
                <a:spcPct val="90000"/>
              </a:lnSpc>
            </a:pPr>
            <a:r>
              <a:rPr lang="es-CO" sz="1600" b="1" dirty="0"/>
              <a:t>Se relaciona principalmente con los contribuyentes que realizan el transporte de mercancías y que son poseedores o propietarios de los vehículos, así como de los bienes o mercancías que se transportan, pero que no reciben ingresos por dicho traslado.</a:t>
            </a:r>
          </a:p>
          <a:p>
            <a:pPr>
              <a:lnSpc>
                <a:spcPct val="90000"/>
              </a:lnSpc>
            </a:pPr>
            <a:r>
              <a:rPr lang="es-CO" sz="1600" b="1" dirty="0"/>
              <a:t>Con este CFDI se tiene un respaldo ante la autoridad sobre el tipo de mercancías que se transportan de un punto a otro.</a:t>
            </a:r>
          </a:p>
          <a:p>
            <a:pPr lvl="2">
              <a:lnSpc>
                <a:spcPct val="90000"/>
              </a:lnSpc>
              <a:buFont typeface="Wingdings" panose="05000000000000000000" pitchFamily="2" charset="2"/>
              <a:buChar char="Ø"/>
            </a:pPr>
            <a:r>
              <a:rPr lang="es-CO" sz="1600" b="1" dirty="0"/>
              <a:t>Lo debe emitir el propietario de la mercancía</a:t>
            </a:r>
          </a:p>
          <a:p>
            <a:pPr lvl="2">
              <a:lnSpc>
                <a:spcPct val="90000"/>
              </a:lnSpc>
              <a:buFont typeface="Wingdings" panose="05000000000000000000" pitchFamily="2" charset="2"/>
              <a:buChar char="Ø"/>
            </a:pPr>
            <a:r>
              <a:rPr lang="es-CO" sz="1600" b="1" dirty="0"/>
              <a:t>El traslado debe realizarse a través de vehículos de su propiedad.</a:t>
            </a:r>
          </a:p>
          <a:p>
            <a:pPr lvl="2">
              <a:lnSpc>
                <a:spcPct val="90000"/>
              </a:lnSpc>
              <a:buFont typeface="Wingdings" panose="05000000000000000000" pitchFamily="2" charset="2"/>
              <a:buChar char="Ø"/>
            </a:pPr>
            <a:r>
              <a:rPr lang="es-CO" sz="1600" b="1" dirty="0"/>
              <a:t>El valor de la mercancía en el CFDI debe ser igual a “0”, ya que solo es para acreditar la propiedad de las mercancías.</a:t>
            </a:r>
          </a:p>
          <a:p>
            <a:pPr>
              <a:lnSpc>
                <a:spcPct val="90000"/>
              </a:lnSpc>
            </a:pPr>
            <a:r>
              <a:rPr lang="es-CO" sz="1600" b="1" dirty="0"/>
              <a:t>Si el traslado es en carreteras federales se debe emitir Complemento Carta Porte</a:t>
            </a:r>
          </a:p>
        </p:txBody>
      </p:sp>
      <p:pic>
        <p:nvPicPr>
          <p:cNvPr id="5" name="Imagen 4" descr="Imagen que contiene juguete, estatua, pequeño, azul">
            <a:extLst>
              <a:ext uri="{FF2B5EF4-FFF2-40B4-BE49-F238E27FC236}">
                <a16:creationId xmlns:a16="http://schemas.microsoft.com/office/drawing/2014/main" id="{A313379D-BEF6-1D7F-5763-DB0D721AD1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08206" y="2228003"/>
            <a:ext cx="4472411" cy="3633047"/>
          </a:xfrm>
          <a:prstGeom prst="rect">
            <a:avLst/>
          </a:prstGeom>
          <a:noFill/>
        </p:spPr>
      </p:pic>
      <p:pic>
        <p:nvPicPr>
          <p:cNvPr id="8" name="Picture 1">
            <a:extLst>
              <a:ext uri="{FF2B5EF4-FFF2-40B4-BE49-F238E27FC236}">
                <a16:creationId xmlns:a16="http://schemas.microsoft.com/office/drawing/2014/main" id="{DB9F169D-242D-56C8-62DB-D97032D3AC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5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11C9C-2FA4-F4BA-E4DE-9AF3E1F247A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34AA987-A3A3-DBA1-0F8A-61395C9BB028}"/>
              </a:ext>
            </a:extLst>
          </p:cNvPr>
          <p:cNvSpPr>
            <a:spLocks noGrp="1"/>
          </p:cNvSpPr>
          <p:nvPr>
            <p:ph type="title"/>
          </p:nvPr>
        </p:nvSpPr>
        <p:spPr>
          <a:xfrm>
            <a:off x="581193" y="729658"/>
            <a:ext cx="11029616" cy="787857"/>
          </a:xfrm>
        </p:spPr>
        <p:txBody>
          <a:bodyPr anchor="b">
            <a:normAutofit/>
          </a:bodyPr>
          <a:lstStyle/>
          <a:p>
            <a:r>
              <a:rPr lang="es-CO" dirty="0"/>
              <a:t>CFDI DE RETENCIÓN E INFORMACIÓN DE PAGOS</a:t>
            </a:r>
          </a:p>
        </p:txBody>
      </p:sp>
      <p:pic>
        <p:nvPicPr>
          <p:cNvPr id="6" name="Imagen 5" descr="Imagen que contiene persona, interior, mujer, tabla&#10;&#10;Descripción generada automáticamente">
            <a:extLst>
              <a:ext uri="{FF2B5EF4-FFF2-40B4-BE49-F238E27FC236}">
                <a16:creationId xmlns:a16="http://schemas.microsoft.com/office/drawing/2014/main" id="{0E4F8031-3DFE-A5E5-D622-761469F75E9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1193" y="2234804"/>
            <a:ext cx="5422390" cy="3619445"/>
          </a:xfrm>
          <a:prstGeom prst="rect">
            <a:avLst/>
          </a:prstGeom>
          <a:noFill/>
        </p:spPr>
      </p:pic>
      <p:sp>
        <p:nvSpPr>
          <p:cNvPr id="3" name="Marcador de contenido 2">
            <a:extLst>
              <a:ext uri="{FF2B5EF4-FFF2-40B4-BE49-F238E27FC236}">
                <a16:creationId xmlns:a16="http://schemas.microsoft.com/office/drawing/2014/main" id="{72D33D5F-557D-13E6-51BB-6B1EEC064C22}"/>
              </a:ext>
            </a:extLst>
          </p:cNvPr>
          <p:cNvSpPr>
            <a:spLocks noGrp="1"/>
          </p:cNvSpPr>
          <p:nvPr>
            <p:ph sz="half" idx="2"/>
          </p:nvPr>
        </p:nvSpPr>
        <p:spPr>
          <a:xfrm>
            <a:off x="6188416" y="2228003"/>
            <a:ext cx="5533413" cy="3633047"/>
          </a:xfrm>
        </p:spPr>
        <p:txBody>
          <a:bodyPr anchor="ctr">
            <a:normAutofit/>
          </a:bodyPr>
          <a:lstStyle/>
          <a:p>
            <a:r>
              <a:rPr lang="es-CO" b="1" dirty="0"/>
              <a:t>Es generalmente utilizado por las instituciones bancarias o personas morales que deben informar sobre retenciones de impuestos, estos incluyen los pagos realizados a residentes en el extranjero para efectos fiscales.</a:t>
            </a:r>
          </a:p>
          <a:p>
            <a:r>
              <a:rPr lang="es-CO" b="1" dirty="0"/>
              <a:t>Representa el 2% de los CFDI.</a:t>
            </a:r>
          </a:p>
        </p:txBody>
      </p:sp>
      <p:pic>
        <p:nvPicPr>
          <p:cNvPr id="8" name="Picture 1">
            <a:extLst>
              <a:ext uri="{FF2B5EF4-FFF2-40B4-BE49-F238E27FC236}">
                <a16:creationId xmlns:a16="http://schemas.microsoft.com/office/drawing/2014/main" id="{D4A7ABE0-0CC6-5781-08B0-8A35EEA30C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838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DC97538-5E2E-3343-4CF2-170CCF445E7F}"/>
              </a:ext>
            </a:extLst>
          </p:cNvPr>
          <p:cNvSpPr>
            <a:spLocks noGrp="1"/>
          </p:cNvSpPr>
          <p:nvPr>
            <p:ph type="title"/>
          </p:nvPr>
        </p:nvSpPr>
        <p:spPr>
          <a:xfrm>
            <a:off x="581192" y="702156"/>
            <a:ext cx="11029616" cy="812608"/>
          </a:xfrm>
        </p:spPr>
        <p:txBody>
          <a:bodyPr anchor="b">
            <a:normAutofit/>
          </a:bodyPr>
          <a:lstStyle/>
          <a:p>
            <a:pPr algn="ctr"/>
            <a:r>
              <a:rPr lang="en-US" dirty="0"/>
              <a:t>RECOMENDACIONES</a:t>
            </a:r>
          </a:p>
        </p:txBody>
      </p:sp>
      <p:pic>
        <p:nvPicPr>
          <p:cNvPr id="6" name="Imagen 5" descr="Imagen que contiene hombre, sostener, mujer, parado&#10;&#10;Descripción generada automáticamente">
            <a:extLst>
              <a:ext uri="{FF2B5EF4-FFF2-40B4-BE49-F238E27FC236}">
                <a16:creationId xmlns:a16="http://schemas.microsoft.com/office/drawing/2014/main" id="{BA298C81-9E90-92E5-200A-B19178EF3784}"/>
              </a:ext>
            </a:extLst>
          </p:cNvPr>
          <p:cNvPicPr>
            <a:picLocks noChangeAspect="1"/>
          </p:cNvPicPr>
          <p:nvPr/>
        </p:nvPicPr>
        <p:blipFill>
          <a:blip r:embed="rId2">
            <a:extLst>
              <a:ext uri="{837473B0-CC2E-450A-ABE3-18F120FF3D39}">
                <a1611:picAttrSrcUrl xmlns:a1611="http://schemas.microsoft.com/office/drawing/2016/11/main" r:id="rId3"/>
              </a:ext>
            </a:extLst>
          </a:blip>
          <a:srcRect t="20245" b="4390"/>
          <a:stretch/>
        </p:blipFill>
        <p:spPr>
          <a:xfrm>
            <a:off x="581192" y="2180496"/>
            <a:ext cx="11029615" cy="3678303"/>
          </a:xfrm>
          <a:prstGeom prst="rect">
            <a:avLst/>
          </a:prstGeom>
          <a:noFill/>
        </p:spPr>
      </p:pic>
      <p:pic>
        <p:nvPicPr>
          <p:cNvPr id="8" name="Picture 1">
            <a:extLst>
              <a:ext uri="{FF2B5EF4-FFF2-40B4-BE49-F238E27FC236}">
                <a16:creationId xmlns:a16="http://schemas.microsoft.com/office/drawing/2014/main" id="{1DFBB4F5-2696-03A3-3A47-8D89274FB7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415D1-EAF1-BD6A-5244-72EFDE7BAC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D3FD9B9-3428-F0ED-60A2-F88763CE872B}"/>
              </a:ext>
            </a:extLst>
          </p:cNvPr>
          <p:cNvSpPr>
            <a:spLocks noGrp="1"/>
          </p:cNvSpPr>
          <p:nvPr>
            <p:ph type="title"/>
          </p:nvPr>
        </p:nvSpPr>
        <p:spPr>
          <a:xfrm>
            <a:off x="581193" y="729658"/>
            <a:ext cx="11029616" cy="855951"/>
          </a:xfrm>
        </p:spPr>
        <p:txBody>
          <a:bodyPr anchor="b">
            <a:normAutofit/>
          </a:bodyPr>
          <a:lstStyle/>
          <a:p>
            <a:r>
              <a:rPr lang="es-CO" dirty="0"/>
              <a:t>ANÁLISIS DE LA INFORMACIÓN GENERADA POR LOS CFDI</a:t>
            </a:r>
          </a:p>
        </p:txBody>
      </p:sp>
      <p:sp>
        <p:nvSpPr>
          <p:cNvPr id="3" name="Marcador de contenido 2">
            <a:extLst>
              <a:ext uri="{FF2B5EF4-FFF2-40B4-BE49-F238E27FC236}">
                <a16:creationId xmlns:a16="http://schemas.microsoft.com/office/drawing/2014/main" id="{B1E065A1-3DEB-7F19-FCA4-C5F9E1656D34}"/>
              </a:ext>
            </a:extLst>
          </p:cNvPr>
          <p:cNvSpPr>
            <a:spLocks noGrp="1"/>
          </p:cNvSpPr>
          <p:nvPr>
            <p:ph sz="half" idx="1"/>
          </p:nvPr>
        </p:nvSpPr>
        <p:spPr>
          <a:xfrm>
            <a:off x="272374" y="2003899"/>
            <a:ext cx="6517532" cy="4630366"/>
          </a:xfrm>
        </p:spPr>
        <p:txBody>
          <a:bodyPr anchor="ctr">
            <a:normAutofit/>
          </a:bodyPr>
          <a:lstStyle/>
          <a:p>
            <a:pPr>
              <a:lnSpc>
                <a:spcPct val="90000"/>
              </a:lnSpc>
            </a:pPr>
            <a:r>
              <a:rPr lang="es-CO" sz="1500" b="1" dirty="0"/>
              <a:t>Análisis de Datos: </a:t>
            </a:r>
            <a:r>
              <a:rPr lang="es-CO" sz="1500" dirty="0"/>
              <a:t>El SAT recopila y analiza grandes cantidades de datos sobre los contribuyentes, incluyendo información sobre sus </a:t>
            </a:r>
            <a:r>
              <a:rPr lang="es-CO" sz="1500" u="sng" dirty="0"/>
              <a:t>declaraciones de impuestos, pagos y cumplimiento de obligaciones.</a:t>
            </a:r>
          </a:p>
          <a:p>
            <a:pPr>
              <a:lnSpc>
                <a:spcPct val="90000"/>
              </a:lnSpc>
            </a:pPr>
            <a:r>
              <a:rPr lang="es-CO" sz="1500" b="1" dirty="0"/>
              <a:t>Identificación de patrones: </a:t>
            </a:r>
            <a:r>
              <a:rPr lang="es-CO" sz="1500" dirty="0"/>
              <a:t>El algoritmo identifica patrones y tendencias en los datos para determinar </a:t>
            </a:r>
            <a:r>
              <a:rPr lang="es-CO" sz="1500" u="sng" dirty="0"/>
              <a:t>qué contribuyentes son más propensos a beneficiarse de un programa de cumplimiento tributario voluntario.</a:t>
            </a:r>
          </a:p>
          <a:p>
            <a:pPr>
              <a:lnSpc>
                <a:spcPct val="90000"/>
              </a:lnSpc>
            </a:pPr>
            <a:r>
              <a:rPr lang="es-CO" sz="1500" b="1" dirty="0"/>
              <a:t>Puntuación de riesgo: </a:t>
            </a:r>
            <a:r>
              <a:rPr lang="es-CO" sz="1500" dirty="0"/>
              <a:t>El algoritmo asigna </a:t>
            </a:r>
            <a:r>
              <a:rPr lang="es-CO" sz="1500" u="sng" dirty="0"/>
              <a:t>una puntuación de riesgo a cada contribuyente basada en su historial de cumplimiento </a:t>
            </a:r>
            <a:r>
              <a:rPr lang="es-CO" sz="1500" dirty="0"/>
              <a:t>tributario y otros factores.</a:t>
            </a:r>
          </a:p>
          <a:p>
            <a:pPr>
              <a:lnSpc>
                <a:spcPct val="90000"/>
              </a:lnSpc>
            </a:pPr>
            <a:r>
              <a:rPr lang="es-CO" sz="1500" b="1" dirty="0"/>
              <a:t>Selección de contribuyentes: </a:t>
            </a:r>
            <a:r>
              <a:rPr lang="es-CO" sz="1500" dirty="0"/>
              <a:t>El algoritmo selecciona a los contribuyentes con </a:t>
            </a:r>
            <a:r>
              <a:rPr lang="es-CO" sz="1500" u="sng" dirty="0"/>
              <a:t>una puntuación de riesgo alta o moderada para recibir INVITACIONES </a:t>
            </a:r>
            <a:r>
              <a:rPr lang="es-CO" sz="1500" dirty="0"/>
              <a:t>a unirse a un programa de cumplimiento voluntario.</a:t>
            </a:r>
          </a:p>
          <a:p>
            <a:pPr>
              <a:lnSpc>
                <a:spcPct val="90000"/>
              </a:lnSpc>
            </a:pPr>
            <a:r>
              <a:rPr lang="es-CO" sz="1500" b="1" dirty="0"/>
              <a:t>Personalización de invitaciones: </a:t>
            </a:r>
            <a:r>
              <a:rPr lang="es-CO" sz="1500" dirty="0"/>
              <a:t>El algoritmo personaliza las invitaciones para cada contribuyente seleccionado, teniendo en cuenta sus necesidades y circunstancias específicas.</a:t>
            </a:r>
          </a:p>
          <a:p>
            <a:pPr>
              <a:lnSpc>
                <a:spcPct val="90000"/>
              </a:lnSpc>
            </a:pPr>
            <a:r>
              <a:rPr lang="es-CO" sz="1500" b="1" dirty="0"/>
              <a:t>Envío de invitaciones: </a:t>
            </a:r>
            <a:r>
              <a:rPr lang="es-CO" sz="1500" u="sng" dirty="0"/>
              <a:t>El SAT envía las invitaciones personalizadas a los contribuyentes seleccionados </a:t>
            </a:r>
            <a:r>
              <a:rPr lang="es-CO" sz="1500" dirty="0"/>
              <a:t>a través de los canales de comunicación como correo electrónico, mensaje de texto o notificación de servicios en línea</a:t>
            </a:r>
          </a:p>
          <a:p>
            <a:pPr>
              <a:lnSpc>
                <a:spcPct val="90000"/>
              </a:lnSpc>
            </a:pPr>
            <a:endParaRPr lang="es-CO" sz="1100" b="1" dirty="0"/>
          </a:p>
        </p:txBody>
      </p:sp>
      <p:pic>
        <p:nvPicPr>
          <p:cNvPr id="6" name="Imagen 5" descr="Interfaz de usuario gráfica&#10;&#10;Descripción generada automáticamente">
            <a:extLst>
              <a:ext uri="{FF2B5EF4-FFF2-40B4-BE49-F238E27FC236}">
                <a16:creationId xmlns:a16="http://schemas.microsoft.com/office/drawing/2014/main" id="{DEBDE789-2599-3B49-86C1-F993679D73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87183" y="2627927"/>
            <a:ext cx="4723625" cy="2833199"/>
          </a:xfrm>
          <a:prstGeom prst="rect">
            <a:avLst/>
          </a:prstGeom>
          <a:noFill/>
        </p:spPr>
      </p:pic>
      <p:pic>
        <p:nvPicPr>
          <p:cNvPr id="8" name="Picture 1">
            <a:extLst>
              <a:ext uri="{FF2B5EF4-FFF2-40B4-BE49-F238E27FC236}">
                <a16:creationId xmlns:a16="http://schemas.microsoft.com/office/drawing/2014/main" id="{3EB8EFA8-0C56-CE46-F550-822EBADDBB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36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12D0A-DB27-4BF3-CC36-ACDC5402198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6EE1898-8412-9CE5-3790-7A6223C2BA5C}"/>
              </a:ext>
            </a:extLst>
          </p:cNvPr>
          <p:cNvSpPr>
            <a:spLocks noGrp="1"/>
          </p:cNvSpPr>
          <p:nvPr>
            <p:ph type="title"/>
          </p:nvPr>
        </p:nvSpPr>
        <p:spPr>
          <a:xfrm>
            <a:off x="581193" y="729658"/>
            <a:ext cx="11029616" cy="787857"/>
          </a:xfrm>
        </p:spPr>
        <p:txBody>
          <a:bodyPr anchor="b">
            <a:normAutofit/>
          </a:bodyPr>
          <a:lstStyle/>
          <a:p>
            <a:r>
              <a:rPr lang="es-CO" dirty="0"/>
              <a:t>Comunicados, invitaciones del sat</a:t>
            </a:r>
          </a:p>
        </p:txBody>
      </p:sp>
      <p:sp>
        <p:nvSpPr>
          <p:cNvPr id="9" name="CuadroTexto 8">
            <a:extLst>
              <a:ext uri="{FF2B5EF4-FFF2-40B4-BE49-F238E27FC236}">
                <a16:creationId xmlns:a16="http://schemas.microsoft.com/office/drawing/2014/main" id="{9D07A030-206F-1A15-22EB-2FB564536227}"/>
              </a:ext>
            </a:extLst>
          </p:cNvPr>
          <p:cNvSpPr txBox="1"/>
          <p:nvPr/>
        </p:nvSpPr>
        <p:spPr>
          <a:xfrm>
            <a:off x="212436" y="2052528"/>
            <a:ext cx="11868728" cy="923330"/>
          </a:xfrm>
          <a:prstGeom prst="rect">
            <a:avLst/>
          </a:prstGeom>
          <a:noFill/>
        </p:spPr>
        <p:txBody>
          <a:bodyPr wrap="square" rtlCol="0">
            <a:spAutoFit/>
          </a:bodyPr>
          <a:lstStyle/>
          <a:p>
            <a:r>
              <a:rPr lang="es-CO" dirty="0"/>
              <a:t>Bajo este contexto, esta autoridad comparó el importe de los ingresos manifestados en los CFDI que tu representada emitió en el ejercicio contra el importe de los ingresos asentados en la declaración anual de ISR correspondiente al mismo periodo, específicamente en el renglón “Total de Ingresos Acumulables”, donde se identificó la siguiente diferencia: </a:t>
            </a:r>
            <a:endParaRPr lang="es-CO" u="sng" dirty="0"/>
          </a:p>
        </p:txBody>
      </p:sp>
      <p:graphicFrame>
        <p:nvGraphicFramePr>
          <p:cNvPr id="4" name="Tabla 3">
            <a:extLst>
              <a:ext uri="{FF2B5EF4-FFF2-40B4-BE49-F238E27FC236}">
                <a16:creationId xmlns:a16="http://schemas.microsoft.com/office/drawing/2014/main" id="{D6F4DE41-8097-922E-B22C-AAEFEA0C1D61}"/>
              </a:ext>
            </a:extLst>
          </p:cNvPr>
          <p:cNvGraphicFramePr>
            <a:graphicFrameLocks noGrp="1"/>
          </p:cNvGraphicFramePr>
          <p:nvPr>
            <p:extLst>
              <p:ext uri="{D42A27DB-BD31-4B8C-83A1-F6EECF244321}">
                <p14:modId xmlns:p14="http://schemas.microsoft.com/office/powerpoint/2010/main" val="1018182208"/>
              </p:ext>
            </p:extLst>
          </p:nvPr>
        </p:nvGraphicFramePr>
        <p:xfrm>
          <a:off x="2992582" y="3510871"/>
          <a:ext cx="6613237" cy="2908401"/>
        </p:xfrm>
        <a:graphic>
          <a:graphicData uri="http://schemas.openxmlformats.org/drawingml/2006/table">
            <a:tbl>
              <a:tblPr/>
              <a:tblGrid>
                <a:gridCol w="1524923">
                  <a:extLst>
                    <a:ext uri="{9D8B030D-6E8A-4147-A177-3AD203B41FA5}">
                      <a16:colId xmlns:a16="http://schemas.microsoft.com/office/drawing/2014/main" val="567195774"/>
                    </a:ext>
                  </a:extLst>
                </a:gridCol>
                <a:gridCol w="2544157">
                  <a:extLst>
                    <a:ext uri="{9D8B030D-6E8A-4147-A177-3AD203B41FA5}">
                      <a16:colId xmlns:a16="http://schemas.microsoft.com/office/drawing/2014/main" val="3397713326"/>
                    </a:ext>
                  </a:extLst>
                </a:gridCol>
                <a:gridCol w="2544157">
                  <a:extLst>
                    <a:ext uri="{9D8B030D-6E8A-4147-A177-3AD203B41FA5}">
                      <a16:colId xmlns:a16="http://schemas.microsoft.com/office/drawing/2014/main" val="3408303125"/>
                    </a:ext>
                  </a:extLst>
                </a:gridCol>
              </a:tblGrid>
              <a:tr h="1007115">
                <a:tc>
                  <a:txBody>
                    <a:bodyPr/>
                    <a:lstStyle/>
                    <a:p>
                      <a:pPr algn="ctr" rtl="0" fontAlgn="base">
                        <a:lnSpc>
                          <a:spcPts val="971"/>
                        </a:lnSpc>
                        <a:spcAft>
                          <a:spcPts val="800"/>
                        </a:spcAft>
                      </a:pPr>
                      <a:r>
                        <a:rPr lang="es-MX" sz="1400" b="1" i="0" dirty="0">
                          <a:solidFill>
                            <a:srgbClr val="000000"/>
                          </a:solidFill>
                          <a:effectLst/>
                          <a:latin typeface="Centaur" panose="02030504050205020304" pitchFamily="18" charset="0"/>
                        </a:rPr>
                        <a:t>Ejercicio fiscal</a:t>
                      </a:r>
                      <a:r>
                        <a:rPr lang="es-MX" sz="1400" b="0" i="0" dirty="0">
                          <a:solidFill>
                            <a:srgbClr val="000000"/>
                          </a:solidFill>
                          <a:effectLst/>
                          <a:latin typeface="Centaur" panose="02030504050205020304" pitchFamily="18" charset="0"/>
                        </a:rPr>
                        <a:t>  </a:t>
                      </a:r>
                      <a:endParaRPr lang="es-MX" sz="1400" b="0" i="0" dirty="0">
                        <a:effectLst/>
                      </a:endParaRPr>
                    </a:p>
                  </a:txBody>
                  <a:tcPr>
                    <a:lnL w="9525" cap="flat" cmpd="sng" algn="ctr">
                      <a:solidFill>
                        <a:srgbClr val="488D02"/>
                      </a:solidFill>
                      <a:prstDash val="solid"/>
                      <a:round/>
                      <a:headEnd type="none" w="med" len="med"/>
                      <a:tailEnd type="none" w="med" len="med"/>
                    </a:lnL>
                    <a:lnR w="9525" cap="flat" cmpd="sng" algn="ctr">
                      <a:solidFill>
                        <a:srgbClr val="189002"/>
                      </a:solidFill>
                      <a:prstDash val="solid"/>
                      <a:round/>
                      <a:headEnd type="none" w="med" len="med"/>
                      <a:tailEnd type="none" w="med" len="med"/>
                    </a:lnR>
                    <a:lnT w="9525" cap="flat" cmpd="sng" algn="ctr">
                      <a:solidFill>
                        <a:srgbClr val="488D0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971"/>
                        </a:lnSpc>
                        <a:spcAft>
                          <a:spcPts val="800"/>
                        </a:spcAft>
                      </a:pPr>
                      <a:r>
                        <a:rPr lang="es-MX" sz="1400" b="1" i="0" dirty="0">
                          <a:solidFill>
                            <a:srgbClr val="000000"/>
                          </a:solidFill>
                          <a:effectLst/>
                          <a:latin typeface="Centaur" panose="02030504050205020304" pitchFamily="18" charset="0"/>
                        </a:rPr>
                        <a:t>*Importe total de ingresos manifestados en los CFDI emitidos del ejercicio </a:t>
                      </a:r>
                      <a:r>
                        <a:rPr lang="es-MX" sz="1400" b="0" i="0" dirty="0">
                          <a:solidFill>
                            <a:srgbClr val="000000"/>
                          </a:solidFill>
                          <a:effectLst/>
                          <a:latin typeface="Centaur" panose="02030504050205020304" pitchFamily="18" charset="0"/>
                        </a:rPr>
                        <a:t> </a:t>
                      </a:r>
                      <a:endParaRPr lang="es-MX" sz="1400" b="0" i="0" dirty="0">
                        <a:effectLst/>
                      </a:endParaRPr>
                    </a:p>
                  </a:txBody>
                  <a:tcPr>
                    <a:lnL w="9525" cap="flat" cmpd="sng" algn="ctr">
                      <a:solidFill>
                        <a:srgbClr val="189002"/>
                      </a:solidFill>
                      <a:prstDash val="solid"/>
                      <a:round/>
                      <a:headEnd type="none" w="med" len="med"/>
                      <a:tailEnd type="none" w="med" len="med"/>
                    </a:lnL>
                    <a:lnR w="9525" cap="flat" cmpd="sng" algn="ctr">
                      <a:solidFill>
                        <a:srgbClr val="789302"/>
                      </a:solidFill>
                      <a:prstDash val="solid"/>
                      <a:round/>
                      <a:headEnd type="none" w="med" len="med"/>
                      <a:tailEnd type="none" w="med" len="med"/>
                    </a:lnR>
                    <a:lnT w="9525" cap="flat" cmpd="sng" algn="ctr">
                      <a:solidFill>
                        <a:srgbClr val="18900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just" rtl="0" fontAlgn="base">
                        <a:lnSpc>
                          <a:spcPts val="971"/>
                        </a:lnSpc>
                        <a:spcAft>
                          <a:spcPts val="800"/>
                        </a:spcAft>
                      </a:pPr>
                      <a:r>
                        <a:rPr lang="es-MX" sz="1400" b="1" i="0" dirty="0">
                          <a:solidFill>
                            <a:srgbClr val="000000"/>
                          </a:solidFill>
                          <a:effectLst/>
                          <a:latin typeface="Centaur" panose="02030504050205020304" pitchFamily="18" charset="0"/>
                        </a:rPr>
                        <a:t>Importe asentado en el renglón “Total de Ingresos Acumulables” de la declaración anual </a:t>
                      </a:r>
                      <a:r>
                        <a:rPr lang="es-MX" sz="1400" b="0" i="0" dirty="0">
                          <a:solidFill>
                            <a:srgbClr val="000000"/>
                          </a:solidFill>
                          <a:effectLst/>
                          <a:latin typeface="Centaur" panose="02030504050205020304" pitchFamily="18" charset="0"/>
                        </a:rPr>
                        <a:t> </a:t>
                      </a:r>
                      <a:endParaRPr lang="es-MX" sz="1400" b="0" i="0" dirty="0">
                        <a:effectLst/>
                      </a:endParaRPr>
                    </a:p>
                  </a:txBody>
                  <a:tcPr>
                    <a:lnL w="9525" cap="flat" cmpd="sng" algn="ctr">
                      <a:solidFill>
                        <a:srgbClr val="789302"/>
                      </a:solidFill>
                      <a:prstDash val="solid"/>
                      <a:round/>
                      <a:headEnd type="none" w="med" len="med"/>
                      <a:tailEnd type="none" w="med" len="med"/>
                    </a:lnL>
                    <a:lnR>
                      <a:noFill/>
                    </a:lnR>
                    <a:lnT w="9525" cap="flat" cmpd="sng" algn="ctr">
                      <a:solidFill>
                        <a:srgbClr val="78930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519813177"/>
                  </a:ext>
                </a:extLst>
              </a:tr>
              <a:tr h="633762">
                <a:tc>
                  <a:txBody>
                    <a:bodyPr/>
                    <a:lstStyle/>
                    <a:p>
                      <a:pPr algn="ctr" rtl="0" fontAlgn="base">
                        <a:lnSpc>
                          <a:spcPts val="971"/>
                        </a:lnSpc>
                      </a:pPr>
                      <a:r>
                        <a:rPr lang="es-MX" sz="1400" b="0" i="0" dirty="0">
                          <a:solidFill>
                            <a:srgbClr val="000000"/>
                          </a:solidFill>
                          <a:effectLst/>
                          <a:latin typeface="Centaur" panose="02030504050205020304" pitchFamily="18" charset="0"/>
                        </a:rPr>
                        <a:t>2018  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971"/>
                        </a:lnSpc>
                      </a:pPr>
                      <a:r>
                        <a:rPr lang="es-MX" sz="1400" b="0" i="0" dirty="0">
                          <a:solidFill>
                            <a:srgbClr val="000000"/>
                          </a:solidFill>
                          <a:effectLst/>
                          <a:latin typeface="Centaur" panose="02030504050205020304" pitchFamily="18" charset="0"/>
                        </a:rPr>
                        <a:t>$17,041,284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971"/>
                        </a:lnSpc>
                      </a:pPr>
                      <a:r>
                        <a:rPr lang="es-MX" sz="1400" b="0" i="0" dirty="0">
                          <a:solidFill>
                            <a:srgbClr val="000000"/>
                          </a:solidFill>
                          <a:effectLst/>
                          <a:latin typeface="Centaur" panose="02030504050205020304" pitchFamily="18" charset="0"/>
                        </a:rPr>
                        <a:t>$16,302,441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108493221"/>
                  </a:ext>
                </a:extLst>
              </a:tr>
              <a:tr h="633762">
                <a:tc>
                  <a:txBody>
                    <a:bodyPr/>
                    <a:lstStyle/>
                    <a:p>
                      <a:pPr algn="ctr" rtl="0" fontAlgn="base">
                        <a:lnSpc>
                          <a:spcPts val="971"/>
                        </a:lnSpc>
                      </a:pPr>
                      <a:r>
                        <a:rPr lang="es-MX" sz="1400" b="0" i="0" dirty="0">
                          <a:solidFill>
                            <a:srgbClr val="000000"/>
                          </a:solidFill>
                          <a:effectLst/>
                          <a:latin typeface="Centaur" panose="02030504050205020304" pitchFamily="18" charset="0"/>
                        </a:rPr>
                        <a:t>2021  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971"/>
                        </a:lnSpc>
                      </a:pPr>
                      <a:r>
                        <a:rPr lang="es-MX" sz="1400" b="0" i="0" dirty="0">
                          <a:solidFill>
                            <a:srgbClr val="000000"/>
                          </a:solidFill>
                          <a:effectLst/>
                          <a:latin typeface="Centaur" panose="02030504050205020304" pitchFamily="18" charset="0"/>
                        </a:rPr>
                        <a:t>$58,817,521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971"/>
                        </a:lnSpc>
                      </a:pPr>
                      <a:r>
                        <a:rPr lang="es-MX" sz="1400" b="0" i="0" dirty="0">
                          <a:solidFill>
                            <a:srgbClr val="000000"/>
                          </a:solidFill>
                          <a:effectLst/>
                          <a:latin typeface="Centaur" panose="02030504050205020304" pitchFamily="18" charset="0"/>
                        </a:rPr>
                        <a:t>$58,533,000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197153376"/>
                  </a:ext>
                </a:extLst>
              </a:tr>
              <a:tr h="633762">
                <a:tc>
                  <a:txBody>
                    <a:bodyPr/>
                    <a:lstStyle/>
                    <a:p>
                      <a:pPr algn="ctr" rtl="0" fontAlgn="base">
                        <a:lnSpc>
                          <a:spcPts val="971"/>
                        </a:lnSpc>
                      </a:pPr>
                      <a:r>
                        <a:rPr lang="es-MX" sz="1400" b="0" i="0" dirty="0">
                          <a:solidFill>
                            <a:srgbClr val="000000"/>
                          </a:solidFill>
                          <a:effectLst/>
                          <a:latin typeface="Centaur" panose="02030504050205020304" pitchFamily="18" charset="0"/>
                        </a:rPr>
                        <a:t>2022  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971"/>
                        </a:lnSpc>
                      </a:pPr>
                      <a:r>
                        <a:rPr lang="es-MX" sz="1400" b="0" i="0" dirty="0">
                          <a:solidFill>
                            <a:srgbClr val="000000"/>
                          </a:solidFill>
                          <a:effectLst/>
                          <a:latin typeface="Centaur" panose="02030504050205020304" pitchFamily="18" charset="0"/>
                        </a:rPr>
                        <a:t>$61,818,637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971"/>
                        </a:lnSpc>
                      </a:pPr>
                      <a:r>
                        <a:rPr lang="es-MX" sz="1400" b="0" i="0" dirty="0">
                          <a:solidFill>
                            <a:srgbClr val="000000"/>
                          </a:solidFill>
                          <a:effectLst/>
                          <a:latin typeface="Centaur" panose="02030504050205020304" pitchFamily="18" charset="0"/>
                        </a:rPr>
                        <a:t>$60,184,251  </a:t>
                      </a:r>
                      <a:endParaRPr lang="es-MX" sz="14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111516739"/>
                  </a:ext>
                </a:extLst>
              </a:tr>
            </a:tbl>
          </a:graphicData>
        </a:graphic>
      </p:graphicFrame>
      <p:sp>
        <p:nvSpPr>
          <p:cNvPr id="6" name="Flecha: hacia abajo 5">
            <a:extLst>
              <a:ext uri="{FF2B5EF4-FFF2-40B4-BE49-F238E27FC236}">
                <a16:creationId xmlns:a16="http://schemas.microsoft.com/office/drawing/2014/main" id="{14FBBDA3-688B-215D-9C2B-6696499B83F5}"/>
              </a:ext>
            </a:extLst>
          </p:cNvPr>
          <p:cNvSpPr/>
          <p:nvPr/>
        </p:nvSpPr>
        <p:spPr>
          <a:xfrm rot="9540442">
            <a:off x="6255173" y="3759199"/>
            <a:ext cx="484632" cy="978408"/>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hacia abajo 7">
            <a:extLst>
              <a:ext uri="{FF2B5EF4-FFF2-40B4-BE49-F238E27FC236}">
                <a16:creationId xmlns:a16="http://schemas.microsoft.com/office/drawing/2014/main" id="{51BF350F-FD6D-B89E-7367-53746F3AA631}"/>
              </a:ext>
            </a:extLst>
          </p:cNvPr>
          <p:cNvSpPr/>
          <p:nvPr/>
        </p:nvSpPr>
        <p:spPr>
          <a:xfrm rot="9540442">
            <a:off x="9187719" y="3851563"/>
            <a:ext cx="484632" cy="978408"/>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Picture 1">
            <a:extLst>
              <a:ext uri="{FF2B5EF4-FFF2-40B4-BE49-F238E27FC236}">
                <a16:creationId xmlns:a16="http://schemas.microsoft.com/office/drawing/2014/main" id="{E31E4164-E99D-311E-1DCD-93688961BA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7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ángulo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Imagen 6" descr="Conexiones digital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o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ángulo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9" name="Rectángulo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 name="Rectángulo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2" name="Rectángulo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 name="Título 1">
            <a:extLst>
              <a:ext uri="{FF2B5EF4-FFF2-40B4-BE49-F238E27FC236}">
                <a16:creationId xmlns:a16="http://schemas.microsoft.com/office/drawing/2014/main" id="{C02C5318-1A1E-49D0-B2E2-A4B0FA9E8A40}"/>
              </a:ext>
            </a:extLst>
          </p:cNvPr>
          <p:cNvSpPr>
            <a:spLocks noGrp="1"/>
          </p:cNvSpPr>
          <p:nvPr>
            <p:ph type="ctrTitle"/>
          </p:nvPr>
        </p:nvSpPr>
        <p:spPr>
          <a:xfrm>
            <a:off x="581191" y="3041981"/>
            <a:ext cx="10993549" cy="895244"/>
          </a:xfrm>
        </p:spPr>
        <p:txBody>
          <a:bodyPr rtlCol="0">
            <a:noAutofit/>
          </a:bodyPr>
          <a:lstStyle/>
          <a:p>
            <a:pPr algn="ctr" rtl="0"/>
            <a:r>
              <a:rPr lang="es-MX" sz="6000" dirty="0">
                <a:solidFill>
                  <a:schemeClr val="bg1"/>
                </a:solidFill>
              </a:rPr>
              <a:t>COMPROBATES FISCALES</a:t>
            </a:r>
            <a:br>
              <a:rPr lang="es-MX" sz="6000" dirty="0">
                <a:solidFill>
                  <a:schemeClr val="bg1"/>
                </a:solidFill>
              </a:rPr>
            </a:br>
            <a:r>
              <a:rPr lang="es-MX" sz="6000" dirty="0">
                <a:solidFill>
                  <a:schemeClr val="bg1"/>
                </a:solidFill>
              </a:rPr>
              <a:t>CFDI</a:t>
            </a:r>
          </a:p>
        </p:txBody>
      </p:sp>
      <p:sp>
        <p:nvSpPr>
          <p:cNvPr id="3" name="Subtítulo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algn="ctr" rtl="0"/>
            <a:r>
              <a:rPr lang="es-MX" dirty="0">
                <a:solidFill>
                  <a:srgbClr val="7CEBFF"/>
                </a:solidFill>
              </a:rPr>
              <a:t>c.p.  Manuel Aguilar bojórquez</a:t>
            </a:r>
          </a:p>
        </p:txBody>
      </p:sp>
      <p:pic>
        <p:nvPicPr>
          <p:cNvPr id="4" name="Picture 1">
            <a:extLst>
              <a:ext uri="{FF2B5EF4-FFF2-40B4-BE49-F238E27FC236}">
                <a16:creationId xmlns:a16="http://schemas.microsoft.com/office/drawing/2014/main" id="{91F1145B-ABE6-68BA-22D4-E11893A560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4655" y="4724486"/>
            <a:ext cx="1782061" cy="48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00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81C8-AF88-803B-114F-2B908ED9A0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EE63A3D-7913-F060-16F0-319FEFEB1D0C}"/>
              </a:ext>
            </a:extLst>
          </p:cNvPr>
          <p:cNvSpPr>
            <a:spLocks noGrp="1"/>
          </p:cNvSpPr>
          <p:nvPr>
            <p:ph type="title"/>
          </p:nvPr>
        </p:nvSpPr>
        <p:spPr>
          <a:xfrm>
            <a:off x="581193" y="729658"/>
            <a:ext cx="11029616" cy="787857"/>
          </a:xfrm>
        </p:spPr>
        <p:txBody>
          <a:bodyPr anchor="b">
            <a:normAutofit/>
          </a:bodyPr>
          <a:lstStyle/>
          <a:p>
            <a:r>
              <a:rPr lang="es-CO" dirty="0"/>
              <a:t>Comunicados, invitaciones del sat</a:t>
            </a:r>
          </a:p>
        </p:txBody>
      </p:sp>
      <p:graphicFrame>
        <p:nvGraphicFramePr>
          <p:cNvPr id="7" name="Tabla 6">
            <a:extLst>
              <a:ext uri="{FF2B5EF4-FFF2-40B4-BE49-F238E27FC236}">
                <a16:creationId xmlns:a16="http://schemas.microsoft.com/office/drawing/2014/main" id="{56D86541-0478-EC4B-F928-02C5283EA6BE}"/>
              </a:ext>
            </a:extLst>
          </p:cNvPr>
          <p:cNvGraphicFramePr>
            <a:graphicFrameLocks noGrp="1"/>
          </p:cNvGraphicFramePr>
          <p:nvPr>
            <p:extLst>
              <p:ext uri="{D42A27DB-BD31-4B8C-83A1-F6EECF244321}">
                <p14:modId xmlns:p14="http://schemas.microsoft.com/office/powerpoint/2010/main" val="3121669013"/>
              </p:ext>
            </p:extLst>
          </p:nvPr>
        </p:nvGraphicFramePr>
        <p:xfrm>
          <a:off x="924128" y="3252857"/>
          <a:ext cx="9883302" cy="3498138"/>
        </p:xfrm>
        <a:graphic>
          <a:graphicData uri="http://schemas.openxmlformats.org/drawingml/2006/table">
            <a:tbl>
              <a:tblPr/>
              <a:tblGrid>
                <a:gridCol w="1647217">
                  <a:extLst>
                    <a:ext uri="{9D8B030D-6E8A-4147-A177-3AD203B41FA5}">
                      <a16:colId xmlns:a16="http://schemas.microsoft.com/office/drawing/2014/main" val="572977454"/>
                    </a:ext>
                  </a:extLst>
                </a:gridCol>
                <a:gridCol w="1647217">
                  <a:extLst>
                    <a:ext uri="{9D8B030D-6E8A-4147-A177-3AD203B41FA5}">
                      <a16:colId xmlns:a16="http://schemas.microsoft.com/office/drawing/2014/main" val="1289462712"/>
                    </a:ext>
                  </a:extLst>
                </a:gridCol>
                <a:gridCol w="1647217">
                  <a:extLst>
                    <a:ext uri="{9D8B030D-6E8A-4147-A177-3AD203B41FA5}">
                      <a16:colId xmlns:a16="http://schemas.microsoft.com/office/drawing/2014/main" val="783607892"/>
                    </a:ext>
                  </a:extLst>
                </a:gridCol>
                <a:gridCol w="1647217">
                  <a:extLst>
                    <a:ext uri="{9D8B030D-6E8A-4147-A177-3AD203B41FA5}">
                      <a16:colId xmlns:a16="http://schemas.microsoft.com/office/drawing/2014/main" val="4292643790"/>
                    </a:ext>
                  </a:extLst>
                </a:gridCol>
                <a:gridCol w="1647217">
                  <a:extLst>
                    <a:ext uri="{9D8B030D-6E8A-4147-A177-3AD203B41FA5}">
                      <a16:colId xmlns:a16="http://schemas.microsoft.com/office/drawing/2014/main" val="3421275513"/>
                    </a:ext>
                  </a:extLst>
                </a:gridCol>
                <a:gridCol w="1647217">
                  <a:extLst>
                    <a:ext uri="{9D8B030D-6E8A-4147-A177-3AD203B41FA5}">
                      <a16:colId xmlns:a16="http://schemas.microsoft.com/office/drawing/2014/main" val="3459227404"/>
                    </a:ext>
                  </a:extLst>
                </a:gridCol>
              </a:tblGrid>
              <a:tr h="1234638">
                <a:tc>
                  <a:txBody>
                    <a:bodyPr/>
                    <a:lstStyle/>
                    <a:p>
                      <a:pPr algn="ctr" rtl="0" fontAlgn="base">
                        <a:lnSpc>
                          <a:spcPts val="690"/>
                        </a:lnSpc>
                        <a:spcAft>
                          <a:spcPts val="1000"/>
                        </a:spcAft>
                      </a:pPr>
                      <a:r>
                        <a:rPr lang="es-ES" sz="800" b="1" i="0">
                          <a:solidFill>
                            <a:srgbClr val="000000"/>
                          </a:solidFill>
                          <a:effectLst/>
                          <a:latin typeface="Montserrat" panose="00000500000000000000" pitchFamily="2" charset="0"/>
                        </a:rPr>
                        <a:t>Periodo</a:t>
                      </a:r>
                      <a:r>
                        <a:rPr lang="es-ES" sz="800" b="0" i="0">
                          <a:solidFill>
                            <a:srgbClr val="000000"/>
                          </a:solidFill>
                          <a:effectLst/>
                          <a:latin typeface="Calibri" panose="020F0502020204030204" pitchFamily="34" charset="0"/>
                        </a:rPr>
                        <a:t>  </a:t>
                      </a:r>
                      <a:endParaRPr lang="es-ES" sz="800" b="0" i="0">
                        <a:effectLst/>
                      </a:endParaRPr>
                    </a:p>
                  </a:txBody>
                  <a:tcPr anchor="ctr">
                    <a:lnL w="9525" cap="flat" cmpd="sng" algn="ctr">
                      <a:solidFill>
                        <a:srgbClr val="E0FD30"/>
                      </a:solidFill>
                      <a:prstDash val="solid"/>
                      <a:round/>
                      <a:headEnd type="none" w="med" len="med"/>
                      <a:tailEnd type="none" w="med" len="med"/>
                    </a:lnL>
                    <a:lnR w="9525" cap="flat" cmpd="sng" algn="ctr">
                      <a:solidFill>
                        <a:srgbClr val="C0FF30"/>
                      </a:solidFill>
                      <a:prstDash val="solid"/>
                      <a:round/>
                      <a:headEnd type="none" w="med" len="med"/>
                      <a:tailEnd type="none" w="med" len="med"/>
                    </a:lnR>
                    <a:lnT w="9525" cap="flat" cmpd="sng" algn="ctr">
                      <a:solidFill>
                        <a:srgbClr val="E0FD3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90"/>
                        </a:lnSpc>
                        <a:spcAft>
                          <a:spcPts val="1000"/>
                        </a:spcAft>
                      </a:pPr>
                      <a:r>
                        <a:rPr lang="es-ES" sz="800" b="1" i="0">
                          <a:solidFill>
                            <a:srgbClr val="000000"/>
                          </a:solidFill>
                          <a:effectLst/>
                          <a:latin typeface="Montserrat" panose="00000500000000000000" pitchFamily="2" charset="0"/>
                        </a:rPr>
                        <a:t>*Comprobantes de nómina</a:t>
                      </a:r>
                      <a:r>
                        <a:rPr lang="es-ES" sz="800" b="0" i="0">
                          <a:solidFill>
                            <a:srgbClr val="000000"/>
                          </a:solidFill>
                          <a:effectLst/>
                          <a:latin typeface="Calibri" panose="020F0502020204030204" pitchFamily="34" charset="0"/>
                        </a:rPr>
                        <a:t>  </a:t>
                      </a:r>
                      <a:endParaRPr lang="es-ES" sz="800" b="0" i="0">
                        <a:effectLst/>
                      </a:endParaRPr>
                    </a:p>
                  </a:txBody>
                  <a:tcPr anchor="ctr">
                    <a:lnL w="9525" cap="flat" cmpd="sng" algn="ctr">
                      <a:solidFill>
                        <a:srgbClr val="C0FF30"/>
                      </a:solidFill>
                      <a:prstDash val="solid"/>
                      <a:round/>
                      <a:headEnd type="none" w="med" len="med"/>
                      <a:tailEnd type="none" w="med" len="med"/>
                    </a:lnL>
                    <a:lnR w="9525" cap="flat" cmpd="sng" algn="ctr">
                      <a:solidFill>
                        <a:srgbClr val="E88FAE"/>
                      </a:solidFill>
                      <a:prstDash val="solid"/>
                      <a:round/>
                      <a:headEnd type="none" w="med" len="med"/>
                      <a:tailEnd type="none" w="med" len="med"/>
                    </a:lnR>
                    <a:lnT w="9525" cap="flat" cmpd="sng" algn="ctr">
                      <a:solidFill>
                        <a:srgbClr val="C0FF3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90"/>
                        </a:lnSpc>
                        <a:spcAft>
                          <a:spcPts val="1000"/>
                        </a:spcAft>
                      </a:pPr>
                      <a:r>
                        <a:rPr lang="es-ES" sz="800" b="1" i="0" dirty="0">
                          <a:solidFill>
                            <a:srgbClr val="000000"/>
                          </a:solidFill>
                          <a:effectLst/>
                          <a:latin typeface="Montserrat" panose="00000500000000000000" pitchFamily="2" charset="0"/>
                        </a:rPr>
                        <a:t>Número de empleados</a:t>
                      </a:r>
                      <a:r>
                        <a:rPr lang="es-ES" sz="800" b="0" i="0" dirty="0">
                          <a:solidFill>
                            <a:srgbClr val="000000"/>
                          </a:solidFill>
                          <a:effectLst/>
                          <a:latin typeface="Calibri" panose="020F0502020204030204" pitchFamily="34" charset="0"/>
                        </a:rPr>
                        <a:t>  </a:t>
                      </a:r>
                      <a:endParaRPr lang="es-ES" sz="800" b="0" i="0" dirty="0">
                        <a:effectLst/>
                      </a:endParaRPr>
                    </a:p>
                  </a:txBody>
                  <a:tcPr anchor="ctr">
                    <a:lnL w="9525" cap="flat" cmpd="sng" algn="ctr">
                      <a:solidFill>
                        <a:srgbClr val="E88FAE"/>
                      </a:solidFill>
                      <a:prstDash val="solid"/>
                      <a:round/>
                      <a:headEnd type="none" w="med" len="med"/>
                      <a:tailEnd type="none" w="med" len="med"/>
                    </a:lnL>
                    <a:lnR w="9525" cap="flat" cmpd="sng" algn="ctr">
                      <a:solidFill>
                        <a:srgbClr val="207433"/>
                      </a:solidFill>
                      <a:prstDash val="solid"/>
                      <a:round/>
                      <a:headEnd type="none" w="med" len="med"/>
                      <a:tailEnd type="none" w="med" len="med"/>
                    </a:lnR>
                    <a:lnT w="9525" cap="flat" cmpd="sng" algn="ctr">
                      <a:solidFill>
                        <a:srgbClr val="E88FAE"/>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90"/>
                        </a:lnSpc>
                        <a:spcAft>
                          <a:spcPts val="1000"/>
                        </a:spcAft>
                      </a:pPr>
                      <a:r>
                        <a:rPr lang="es-ES" sz="800" b="1" i="0" dirty="0">
                          <a:solidFill>
                            <a:srgbClr val="000000"/>
                          </a:solidFill>
                          <a:effectLst/>
                          <a:latin typeface="Montserrat" panose="00000500000000000000" pitchFamily="2" charset="0"/>
                        </a:rPr>
                        <a:t>** Importe del ISR retenido (CFDI de nómina del periodo)</a:t>
                      </a:r>
                      <a:r>
                        <a:rPr lang="es-ES" sz="800" b="0" i="0" dirty="0">
                          <a:solidFill>
                            <a:srgbClr val="000000"/>
                          </a:solidFill>
                          <a:effectLst/>
                          <a:latin typeface="Calibri" panose="020F0502020204030204" pitchFamily="34" charset="0"/>
                        </a:rPr>
                        <a:t>  </a:t>
                      </a:r>
                      <a:endParaRPr lang="es-ES" sz="800" b="0" i="0" dirty="0">
                        <a:effectLst/>
                      </a:endParaRPr>
                    </a:p>
                  </a:txBody>
                  <a:tcPr anchor="ctr">
                    <a:lnL w="9525" cap="flat" cmpd="sng" algn="ctr">
                      <a:solidFill>
                        <a:srgbClr val="207433"/>
                      </a:solidFill>
                      <a:prstDash val="solid"/>
                      <a:round/>
                      <a:headEnd type="none" w="med" len="med"/>
                      <a:tailEnd type="none" w="med" len="med"/>
                    </a:lnL>
                    <a:lnR w="9525" cap="flat" cmpd="sng" algn="ctr">
                      <a:solidFill>
                        <a:srgbClr val="D07533"/>
                      </a:solidFill>
                      <a:prstDash val="solid"/>
                      <a:round/>
                      <a:headEnd type="none" w="med" len="med"/>
                      <a:tailEnd type="none" w="med" len="med"/>
                    </a:lnR>
                    <a:lnT w="9525" cap="flat" cmpd="sng" algn="ctr">
                      <a:solidFill>
                        <a:srgbClr val="207433"/>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spcAft>
                          <a:spcPts val="1000"/>
                        </a:spcAft>
                      </a:pPr>
                      <a:r>
                        <a:rPr lang="es-MX" sz="800" b="1" i="0" dirty="0">
                          <a:solidFill>
                            <a:srgbClr val="000000"/>
                          </a:solidFill>
                          <a:effectLst/>
                          <a:latin typeface="Montserrat" panose="00000500000000000000" pitchFamily="2" charset="0"/>
                        </a:rPr>
                        <a:t>Importe de ISR "A cargo" enterado (sueldos y salarios y conceptos asimilados a salarios) </a:t>
                      </a:r>
                      <a:r>
                        <a:rPr lang="es-MX" sz="800" b="0" i="0" dirty="0">
                          <a:solidFill>
                            <a:srgbClr val="000000"/>
                          </a:solidFill>
                          <a:effectLst/>
                          <a:latin typeface="Montserrat" panose="00000500000000000000" pitchFamily="2" charset="0"/>
                        </a:rPr>
                        <a:t> </a:t>
                      </a:r>
                      <a:endParaRPr lang="es-MX" sz="800" b="0" i="0" dirty="0">
                        <a:effectLst/>
                      </a:endParaRPr>
                    </a:p>
                  </a:txBody>
                  <a:tcPr anchor="ctr">
                    <a:lnL w="9525" cap="flat" cmpd="sng" algn="ctr">
                      <a:solidFill>
                        <a:srgbClr val="D07533"/>
                      </a:solidFill>
                      <a:prstDash val="solid"/>
                      <a:round/>
                      <a:headEnd type="none" w="med" len="med"/>
                      <a:tailEnd type="none" w="med" len="med"/>
                    </a:lnL>
                    <a:lnR w="9525" cap="flat" cmpd="sng" algn="ctr">
                      <a:solidFill>
                        <a:srgbClr val="407833"/>
                      </a:solidFill>
                      <a:prstDash val="solid"/>
                      <a:round/>
                      <a:headEnd type="none" w="med" len="med"/>
                      <a:tailEnd type="none" w="med" len="med"/>
                    </a:lnR>
                    <a:lnT w="9525" cap="flat" cmpd="sng" algn="ctr">
                      <a:solidFill>
                        <a:srgbClr val="D07533"/>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90"/>
                        </a:lnSpc>
                        <a:spcAft>
                          <a:spcPts val="1000"/>
                        </a:spcAft>
                      </a:pPr>
                      <a:r>
                        <a:rPr lang="es-ES" sz="800" b="1" i="0" dirty="0">
                          <a:solidFill>
                            <a:srgbClr val="000000"/>
                          </a:solidFill>
                          <a:effectLst/>
                          <a:latin typeface="Montserrat" panose="00000500000000000000" pitchFamily="2" charset="0"/>
                        </a:rPr>
                        <a:t>Diferencia</a:t>
                      </a:r>
                      <a:r>
                        <a:rPr lang="es-ES" sz="800" b="0" i="0" dirty="0">
                          <a:solidFill>
                            <a:srgbClr val="000000"/>
                          </a:solidFill>
                          <a:effectLst/>
                          <a:latin typeface="Calibri" panose="020F0502020204030204" pitchFamily="34" charset="0"/>
                        </a:rPr>
                        <a:t>  </a:t>
                      </a:r>
                      <a:endParaRPr lang="es-ES" sz="800" b="0" i="0" dirty="0">
                        <a:effectLst/>
                      </a:endParaRPr>
                    </a:p>
                  </a:txBody>
                  <a:tcPr anchor="ctr">
                    <a:lnL w="9525" cap="flat" cmpd="sng" algn="ctr">
                      <a:solidFill>
                        <a:srgbClr val="407833"/>
                      </a:solidFill>
                      <a:prstDash val="solid"/>
                      <a:round/>
                      <a:headEnd type="none" w="med" len="med"/>
                      <a:tailEnd type="none" w="med" len="med"/>
                    </a:lnL>
                    <a:lnR>
                      <a:noFill/>
                    </a:lnR>
                    <a:lnT w="9525" cap="flat" cmpd="sng" algn="ctr">
                      <a:solidFill>
                        <a:srgbClr val="407833"/>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02232052"/>
                  </a:ext>
                </a:extLst>
              </a:tr>
              <a:tr h="377250">
                <a:tc>
                  <a:txBody>
                    <a:bodyPr/>
                    <a:lstStyle/>
                    <a:p>
                      <a:pPr algn="ctr" rtl="0" fontAlgn="base">
                        <a:lnSpc>
                          <a:spcPts val="604"/>
                        </a:lnSpc>
                      </a:pPr>
                      <a:r>
                        <a:rPr lang="es-ES" sz="800" b="0" i="0">
                          <a:solidFill>
                            <a:srgbClr val="000000"/>
                          </a:solidFill>
                          <a:effectLst/>
                          <a:latin typeface="Montserrat" panose="00000500000000000000" pitchFamily="2" charset="0"/>
                        </a:rPr>
                        <a:t>Agosto 2019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127  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27  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$70,864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$70,266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$598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88349563"/>
                  </a:ext>
                </a:extLst>
              </a:tr>
              <a:tr h="377250">
                <a:tc>
                  <a:txBody>
                    <a:bodyPr/>
                    <a:lstStyle/>
                    <a:p>
                      <a:pPr algn="ctr" rtl="0" fontAlgn="base">
                        <a:lnSpc>
                          <a:spcPts val="604"/>
                        </a:lnSpc>
                      </a:pPr>
                      <a:r>
                        <a:rPr lang="es-ES" sz="800" b="0" i="0">
                          <a:solidFill>
                            <a:srgbClr val="000000"/>
                          </a:solidFill>
                          <a:effectLst/>
                          <a:latin typeface="Montserrat" panose="00000500000000000000" pitchFamily="2" charset="0"/>
                        </a:rPr>
                        <a:t>Mayo 2020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108  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25  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$64,275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$54,537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$9,738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602320220"/>
                  </a:ext>
                </a:extLst>
              </a:tr>
              <a:tr h="377250">
                <a:tc>
                  <a:txBody>
                    <a:bodyPr/>
                    <a:lstStyle/>
                    <a:p>
                      <a:pPr algn="ctr" rtl="0" fontAlgn="base">
                        <a:lnSpc>
                          <a:spcPts val="604"/>
                        </a:lnSpc>
                      </a:pPr>
                      <a:r>
                        <a:rPr lang="es-ES" sz="800" b="0" i="0">
                          <a:solidFill>
                            <a:srgbClr val="000000"/>
                          </a:solidFill>
                          <a:effectLst/>
                          <a:latin typeface="Montserrat" panose="00000500000000000000" pitchFamily="2" charset="0"/>
                        </a:rPr>
                        <a:t>Febrero 2022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91  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26  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$84,952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$84,485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$467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36909594"/>
                  </a:ext>
                </a:extLst>
              </a:tr>
              <a:tr h="377250">
                <a:tc>
                  <a:txBody>
                    <a:bodyPr/>
                    <a:lstStyle/>
                    <a:p>
                      <a:pPr algn="ctr" rtl="0" fontAlgn="base">
                        <a:lnSpc>
                          <a:spcPts val="604"/>
                        </a:lnSpc>
                      </a:pPr>
                      <a:r>
                        <a:rPr lang="es-ES" sz="800" b="0" i="0">
                          <a:solidFill>
                            <a:srgbClr val="000000"/>
                          </a:solidFill>
                          <a:effectLst/>
                          <a:latin typeface="Montserrat" panose="00000500000000000000" pitchFamily="2" charset="0"/>
                        </a:rPr>
                        <a:t>Agosto 2022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104  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30  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$106,410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$89,328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$17,082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508207653"/>
                  </a:ext>
                </a:extLst>
              </a:tr>
              <a:tr h="377250">
                <a:tc>
                  <a:txBody>
                    <a:bodyPr/>
                    <a:lstStyle/>
                    <a:p>
                      <a:pPr algn="ctr" rtl="0" fontAlgn="base">
                        <a:lnSpc>
                          <a:spcPts val="604"/>
                        </a:lnSpc>
                      </a:pPr>
                      <a:r>
                        <a:rPr lang="es-ES" sz="800" b="0" i="0">
                          <a:solidFill>
                            <a:srgbClr val="000000"/>
                          </a:solidFill>
                          <a:effectLst/>
                          <a:latin typeface="Montserrat" panose="00000500000000000000" pitchFamily="2" charset="0"/>
                        </a:rPr>
                        <a:t>Enero 2023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109  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31  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$107,373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$106,624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$749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09838341"/>
                  </a:ext>
                </a:extLst>
              </a:tr>
              <a:tr h="377250">
                <a:tc>
                  <a:txBody>
                    <a:bodyPr/>
                    <a:lstStyle/>
                    <a:p>
                      <a:pPr algn="ctr" rtl="0" fontAlgn="base">
                        <a:lnSpc>
                          <a:spcPts val="604"/>
                        </a:lnSpc>
                      </a:pPr>
                      <a:r>
                        <a:rPr lang="es-ES" sz="800" b="0" i="0">
                          <a:solidFill>
                            <a:srgbClr val="000000"/>
                          </a:solidFill>
                          <a:effectLst/>
                          <a:latin typeface="Montserrat" panose="00000500000000000000" pitchFamily="2" charset="0"/>
                        </a:rPr>
                        <a:t>Abril 2024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120  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32  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$158,123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a:solidFill>
                            <a:srgbClr val="000000"/>
                          </a:solidFill>
                          <a:effectLst/>
                          <a:latin typeface="Montserrat" panose="00000500000000000000" pitchFamily="2" charset="0"/>
                        </a:rPr>
                        <a:t>$96,121  </a:t>
                      </a:r>
                      <a:endParaRPr lang="es-ES" sz="8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604"/>
                        </a:lnSpc>
                      </a:pPr>
                      <a:r>
                        <a:rPr lang="es-ES" sz="800" b="0" i="0" dirty="0">
                          <a:solidFill>
                            <a:srgbClr val="000000"/>
                          </a:solidFill>
                          <a:effectLst/>
                          <a:latin typeface="Montserrat" panose="00000500000000000000" pitchFamily="2" charset="0"/>
                        </a:rPr>
                        <a:t>$62,002  </a:t>
                      </a:r>
                      <a:endParaRPr lang="es-ES" sz="8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131598628"/>
                  </a:ext>
                </a:extLst>
              </a:tr>
            </a:tbl>
          </a:graphicData>
        </a:graphic>
      </p:graphicFrame>
      <p:sp>
        <p:nvSpPr>
          <p:cNvPr id="9" name="CuadroTexto 8">
            <a:extLst>
              <a:ext uri="{FF2B5EF4-FFF2-40B4-BE49-F238E27FC236}">
                <a16:creationId xmlns:a16="http://schemas.microsoft.com/office/drawing/2014/main" id="{6DC2740D-E713-7277-D889-2635EEB4C295}"/>
              </a:ext>
            </a:extLst>
          </p:cNvPr>
          <p:cNvSpPr txBox="1"/>
          <p:nvPr/>
        </p:nvSpPr>
        <p:spPr>
          <a:xfrm>
            <a:off x="212436" y="2052528"/>
            <a:ext cx="11868728" cy="1200329"/>
          </a:xfrm>
          <a:prstGeom prst="rect">
            <a:avLst/>
          </a:prstGeom>
          <a:noFill/>
        </p:spPr>
        <p:txBody>
          <a:bodyPr wrap="square" rtlCol="0">
            <a:spAutoFit/>
          </a:bodyPr>
          <a:lstStyle/>
          <a:p>
            <a:r>
              <a:rPr lang="es-CO" dirty="0"/>
              <a:t>Se le comunica que al </a:t>
            </a:r>
            <a:r>
              <a:rPr lang="es-CO" u="sng" dirty="0"/>
              <a:t>“Comparar las retenciones de ISR que enteró su representada por sueldos y salarios y conceptos de asimilados a salarios en la declaración provisional de ISR, renglón “a cargo” en el periodo respectivo contra los importes de los recibos de nómina que expidió a los trabajadores por concepto de ISR, en los que se advierten diferencias específicamente en los siguientes periodos:</a:t>
            </a:r>
          </a:p>
        </p:txBody>
      </p:sp>
      <p:pic>
        <p:nvPicPr>
          <p:cNvPr id="3" name="Picture 1">
            <a:extLst>
              <a:ext uri="{FF2B5EF4-FFF2-40B4-BE49-F238E27FC236}">
                <a16:creationId xmlns:a16="http://schemas.microsoft.com/office/drawing/2014/main" id="{3193C8FC-3EDF-05BD-9EC1-5D8181FFC7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6531" y="6409501"/>
            <a:ext cx="1565469" cy="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93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151E4-1D55-DDE3-76EC-80FB409157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8F91CC5-7841-F65A-ED97-E8749A14E44C}"/>
              </a:ext>
            </a:extLst>
          </p:cNvPr>
          <p:cNvSpPr>
            <a:spLocks noGrp="1"/>
          </p:cNvSpPr>
          <p:nvPr>
            <p:ph type="title"/>
          </p:nvPr>
        </p:nvSpPr>
        <p:spPr>
          <a:xfrm>
            <a:off x="581193" y="729658"/>
            <a:ext cx="11029616" cy="787857"/>
          </a:xfrm>
        </p:spPr>
        <p:txBody>
          <a:bodyPr anchor="b">
            <a:normAutofit/>
          </a:bodyPr>
          <a:lstStyle/>
          <a:p>
            <a:r>
              <a:rPr lang="es-CO" dirty="0"/>
              <a:t>Comunicados, invitaciones del sat</a:t>
            </a:r>
          </a:p>
        </p:txBody>
      </p:sp>
      <p:sp>
        <p:nvSpPr>
          <p:cNvPr id="9" name="CuadroTexto 8">
            <a:extLst>
              <a:ext uri="{FF2B5EF4-FFF2-40B4-BE49-F238E27FC236}">
                <a16:creationId xmlns:a16="http://schemas.microsoft.com/office/drawing/2014/main" id="{2B3EB3DE-C134-4F4D-59AE-87E3ECA19ABD}"/>
              </a:ext>
            </a:extLst>
          </p:cNvPr>
          <p:cNvSpPr txBox="1"/>
          <p:nvPr/>
        </p:nvSpPr>
        <p:spPr>
          <a:xfrm>
            <a:off x="138545" y="2052528"/>
            <a:ext cx="11942619" cy="923330"/>
          </a:xfrm>
          <a:prstGeom prst="rect">
            <a:avLst/>
          </a:prstGeom>
          <a:noFill/>
        </p:spPr>
        <p:txBody>
          <a:bodyPr wrap="square" rtlCol="0">
            <a:spAutoFit/>
          </a:bodyPr>
          <a:lstStyle/>
          <a:p>
            <a:r>
              <a:rPr lang="es-CO" dirty="0"/>
              <a:t>Se le comunica que al </a:t>
            </a:r>
            <a:r>
              <a:rPr lang="es-CO" u="sng" dirty="0"/>
              <a:t>“Comparar el importe por los actos o actividades gravadas que asentó su representada en la declaración de IVA, contra el importe de los actos o actividades reportados por los clientes en la Declaración Informativa de Operaciones con Terceros (DIOT), se identifican diferencias en los siguientes periodos:</a:t>
            </a:r>
          </a:p>
        </p:txBody>
      </p:sp>
      <p:graphicFrame>
        <p:nvGraphicFramePr>
          <p:cNvPr id="5" name="Tabla 4">
            <a:extLst>
              <a:ext uri="{FF2B5EF4-FFF2-40B4-BE49-F238E27FC236}">
                <a16:creationId xmlns:a16="http://schemas.microsoft.com/office/drawing/2014/main" id="{30B0C536-4561-4D07-EE70-BCF2213CB84F}"/>
              </a:ext>
            </a:extLst>
          </p:cNvPr>
          <p:cNvGraphicFramePr>
            <a:graphicFrameLocks noGrp="1"/>
          </p:cNvGraphicFramePr>
          <p:nvPr>
            <p:extLst>
              <p:ext uri="{D42A27DB-BD31-4B8C-83A1-F6EECF244321}">
                <p14:modId xmlns:p14="http://schemas.microsoft.com/office/powerpoint/2010/main" val="4091025180"/>
              </p:ext>
            </p:extLst>
          </p:nvPr>
        </p:nvGraphicFramePr>
        <p:xfrm>
          <a:off x="1856507" y="3215996"/>
          <a:ext cx="8405103" cy="3516657"/>
        </p:xfrm>
        <a:graphic>
          <a:graphicData uri="http://schemas.openxmlformats.org/drawingml/2006/table">
            <a:tbl>
              <a:tblPr/>
              <a:tblGrid>
                <a:gridCol w="1443823">
                  <a:extLst>
                    <a:ext uri="{9D8B030D-6E8A-4147-A177-3AD203B41FA5}">
                      <a16:colId xmlns:a16="http://schemas.microsoft.com/office/drawing/2014/main" val="2006789769"/>
                    </a:ext>
                  </a:extLst>
                </a:gridCol>
                <a:gridCol w="1681375">
                  <a:extLst>
                    <a:ext uri="{9D8B030D-6E8A-4147-A177-3AD203B41FA5}">
                      <a16:colId xmlns:a16="http://schemas.microsoft.com/office/drawing/2014/main" val="3840884372"/>
                    </a:ext>
                  </a:extLst>
                </a:gridCol>
                <a:gridCol w="2439614">
                  <a:extLst>
                    <a:ext uri="{9D8B030D-6E8A-4147-A177-3AD203B41FA5}">
                      <a16:colId xmlns:a16="http://schemas.microsoft.com/office/drawing/2014/main" val="1087302840"/>
                    </a:ext>
                  </a:extLst>
                </a:gridCol>
                <a:gridCol w="2840291">
                  <a:extLst>
                    <a:ext uri="{9D8B030D-6E8A-4147-A177-3AD203B41FA5}">
                      <a16:colId xmlns:a16="http://schemas.microsoft.com/office/drawing/2014/main" val="3397074030"/>
                    </a:ext>
                  </a:extLst>
                </a:gridCol>
              </a:tblGrid>
              <a:tr h="460077">
                <a:tc>
                  <a:txBody>
                    <a:bodyPr/>
                    <a:lstStyle/>
                    <a:p>
                      <a:pPr algn="ctr" rtl="0" fontAlgn="base">
                        <a:lnSpc>
                          <a:spcPts val="750"/>
                        </a:lnSpc>
                      </a:pPr>
                      <a:r>
                        <a:rPr lang="es-MX" sz="1100" b="1" i="0">
                          <a:effectLst/>
                          <a:latin typeface="Calibri" panose="020F0502020204030204" pitchFamily="34" charset="0"/>
                        </a:rPr>
                        <a:t>Periodo</a:t>
                      </a:r>
                      <a:r>
                        <a:rPr lang="es-MX" sz="1100" b="0" i="0">
                          <a:effectLst/>
                          <a:latin typeface="Calibri" panose="020F0502020204030204" pitchFamily="34" charset="0"/>
                        </a:rPr>
                        <a:t>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1" i="0" dirty="0">
                          <a:effectLst/>
                          <a:latin typeface="Calibri" panose="020F0502020204030204" pitchFamily="34" charset="0"/>
                        </a:rPr>
                        <a:t>*Valor de los actos gravados declarados</a:t>
                      </a:r>
                      <a:r>
                        <a:rPr lang="es-MX" sz="1100" b="0" i="0" dirty="0">
                          <a:effectLst/>
                          <a:latin typeface="Calibri" panose="020F0502020204030204" pitchFamily="34" charset="0"/>
                        </a:rPr>
                        <a:t> </a:t>
                      </a:r>
                      <a:endParaRPr lang="es-MX" sz="11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1" i="0">
                          <a:effectLst/>
                          <a:latin typeface="Calibri" panose="020F0502020204030204" pitchFamily="34" charset="0"/>
                        </a:rPr>
                        <a:t>Total de actos o actividades reportados en la DIOT de los clientes</a:t>
                      </a:r>
                      <a:r>
                        <a:rPr lang="es-MX" sz="1100" b="0" i="0">
                          <a:effectLst/>
                          <a:latin typeface="Calibri" panose="020F0502020204030204" pitchFamily="34" charset="0"/>
                        </a:rPr>
                        <a:t>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1" i="0">
                          <a:effectLst/>
                          <a:latin typeface="Calibri" panose="020F0502020204030204" pitchFamily="34" charset="0"/>
                        </a:rPr>
                        <a:t>Diferencia</a:t>
                      </a:r>
                      <a:r>
                        <a:rPr lang="es-MX" sz="1100" b="0" i="0">
                          <a:effectLst/>
                          <a:latin typeface="Calibri" panose="020F0502020204030204" pitchFamily="34" charset="0"/>
                        </a:rPr>
                        <a:t>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1426058"/>
                  </a:ext>
                </a:extLst>
              </a:tr>
              <a:tr h="195564">
                <a:tc>
                  <a:txBody>
                    <a:bodyPr/>
                    <a:lstStyle/>
                    <a:p>
                      <a:pPr algn="ctr" rtl="0" fontAlgn="base">
                        <a:lnSpc>
                          <a:spcPts val="750"/>
                        </a:lnSpc>
                      </a:pPr>
                      <a:r>
                        <a:rPr lang="es-MX" sz="1100" b="0" i="0">
                          <a:effectLst/>
                          <a:latin typeface="Calibri" panose="020F0502020204030204" pitchFamily="34" charset="0"/>
                        </a:rPr>
                        <a:t>junio 2019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dirty="0">
                          <a:effectLst/>
                          <a:latin typeface="Calibri" panose="020F0502020204030204" pitchFamily="34" charset="0"/>
                        </a:rPr>
                        <a:t>$0 </a:t>
                      </a:r>
                      <a:endParaRPr lang="es-MX" sz="11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$504,089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$504,089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4761221"/>
                  </a:ext>
                </a:extLst>
              </a:tr>
              <a:tr h="195564">
                <a:tc>
                  <a:txBody>
                    <a:bodyPr/>
                    <a:lstStyle/>
                    <a:p>
                      <a:pPr algn="ctr" rtl="0" fontAlgn="base">
                        <a:lnSpc>
                          <a:spcPts val="750"/>
                        </a:lnSpc>
                      </a:pPr>
                      <a:r>
                        <a:rPr lang="es-MX" sz="1100" b="0" i="0">
                          <a:effectLst/>
                          <a:latin typeface="Calibri" panose="020F0502020204030204" pitchFamily="34" charset="0"/>
                        </a:rPr>
                        <a:t>febrero 2020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$18,631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$18,631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911405"/>
                  </a:ext>
                </a:extLst>
              </a:tr>
              <a:tr h="195564">
                <a:tc>
                  <a:txBody>
                    <a:bodyPr/>
                    <a:lstStyle/>
                    <a:p>
                      <a:pPr algn="ctr" rtl="0" fontAlgn="base">
                        <a:lnSpc>
                          <a:spcPts val="750"/>
                        </a:lnSpc>
                      </a:pPr>
                      <a:r>
                        <a:rPr lang="es-MX" sz="1100" b="0" i="0">
                          <a:effectLst/>
                          <a:latin typeface="Calibri" panose="020F0502020204030204" pitchFamily="34" charset="0"/>
                        </a:rPr>
                        <a:t>mayo 2020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$19,239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$19,239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4639935"/>
                  </a:ext>
                </a:extLst>
              </a:tr>
              <a:tr h="195564">
                <a:tc>
                  <a:txBody>
                    <a:bodyPr/>
                    <a:lstStyle/>
                    <a:p>
                      <a:pPr algn="ctr" rtl="0" fontAlgn="base">
                        <a:lnSpc>
                          <a:spcPts val="750"/>
                        </a:lnSpc>
                      </a:pPr>
                      <a:r>
                        <a:rPr lang="es-MX" sz="1100" b="0" i="0">
                          <a:effectLst/>
                          <a:latin typeface="Calibri" panose="020F0502020204030204" pitchFamily="34" charset="0"/>
                        </a:rPr>
                        <a:t>diciembre 2020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$128,000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$128,000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3224358"/>
                  </a:ext>
                </a:extLst>
              </a:tr>
              <a:tr h="195564">
                <a:tc>
                  <a:txBody>
                    <a:bodyPr/>
                    <a:lstStyle/>
                    <a:p>
                      <a:pPr algn="ctr" rtl="0" fontAlgn="base">
                        <a:lnSpc>
                          <a:spcPts val="750"/>
                        </a:lnSpc>
                      </a:pPr>
                      <a:r>
                        <a:rPr lang="es-MX" sz="1100" b="0" i="0">
                          <a:effectLst/>
                          <a:latin typeface="Calibri" panose="020F0502020204030204" pitchFamily="34" charset="0"/>
                        </a:rPr>
                        <a:t>junio 2021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$27,850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$27,850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778211"/>
                  </a:ext>
                </a:extLst>
              </a:tr>
              <a:tr h="195564">
                <a:tc>
                  <a:txBody>
                    <a:bodyPr/>
                    <a:lstStyle/>
                    <a:p>
                      <a:pPr algn="ctr" rtl="0" fontAlgn="base">
                        <a:lnSpc>
                          <a:spcPts val="750"/>
                        </a:lnSpc>
                      </a:pPr>
                      <a:r>
                        <a:rPr lang="es-MX" sz="1100" b="0" i="0">
                          <a:effectLst/>
                          <a:latin typeface="Calibri" panose="020F0502020204030204" pitchFamily="34" charset="0"/>
                        </a:rPr>
                        <a:t>julio 2021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dirty="0">
                          <a:effectLst/>
                          <a:latin typeface="Calibri" panose="020F0502020204030204" pitchFamily="34" charset="0"/>
                        </a:rPr>
                        <a:t>$14,850 </a:t>
                      </a:r>
                      <a:endParaRPr lang="es-MX" sz="11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dirty="0">
                          <a:effectLst/>
                          <a:latin typeface="Calibri" panose="020F0502020204030204" pitchFamily="34" charset="0"/>
                        </a:rPr>
                        <a:t>$14,850 </a:t>
                      </a:r>
                      <a:endParaRPr lang="es-MX" sz="11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8681749"/>
                  </a:ext>
                </a:extLst>
              </a:tr>
              <a:tr h="195564">
                <a:tc>
                  <a:txBody>
                    <a:bodyPr/>
                    <a:lstStyle/>
                    <a:p>
                      <a:pPr algn="ctr" rtl="0" fontAlgn="base">
                        <a:lnSpc>
                          <a:spcPts val="750"/>
                        </a:lnSpc>
                      </a:pPr>
                      <a:r>
                        <a:rPr lang="es-MX" sz="1100" b="0" i="0">
                          <a:effectLst/>
                          <a:latin typeface="Calibri" panose="020F0502020204030204" pitchFamily="34" charset="0"/>
                        </a:rPr>
                        <a:t>noviembre 2021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$107,731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$107,731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190118"/>
                  </a:ext>
                </a:extLst>
              </a:tr>
              <a:tr h="195564">
                <a:tc>
                  <a:txBody>
                    <a:bodyPr/>
                    <a:lstStyle/>
                    <a:p>
                      <a:pPr algn="ctr" rtl="0" fontAlgn="base">
                        <a:lnSpc>
                          <a:spcPts val="750"/>
                        </a:lnSpc>
                      </a:pPr>
                      <a:r>
                        <a:rPr lang="es-MX" sz="1100" b="0" i="0">
                          <a:effectLst/>
                          <a:latin typeface="Calibri" panose="020F0502020204030204" pitchFamily="34" charset="0"/>
                        </a:rPr>
                        <a:t>enero 2022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$14,850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$14,850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462268"/>
                  </a:ext>
                </a:extLst>
              </a:tr>
              <a:tr h="195564">
                <a:tc>
                  <a:txBody>
                    <a:bodyPr/>
                    <a:lstStyle/>
                    <a:p>
                      <a:pPr algn="ctr" rtl="0" fontAlgn="base">
                        <a:lnSpc>
                          <a:spcPts val="750"/>
                        </a:lnSpc>
                      </a:pPr>
                      <a:r>
                        <a:rPr lang="es-MX" sz="1100" b="0" i="0">
                          <a:effectLst/>
                          <a:latin typeface="Calibri" panose="020F0502020204030204" pitchFamily="34" charset="0"/>
                        </a:rPr>
                        <a:t>marzo 2022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$51,038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$51,038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329220"/>
                  </a:ext>
                </a:extLst>
              </a:tr>
              <a:tr h="195564">
                <a:tc>
                  <a:txBody>
                    <a:bodyPr/>
                    <a:lstStyle/>
                    <a:p>
                      <a:pPr algn="ctr" rtl="0" fontAlgn="base">
                        <a:lnSpc>
                          <a:spcPts val="750"/>
                        </a:lnSpc>
                      </a:pPr>
                      <a:r>
                        <a:rPr lang="es-MX" sz="1100" b="0" i="0">
                          <a:effectLst/>
                          <a:latin typeface="Calibri" panose="020F0502020204030204" pitchFamily="34" charset="0"/>
                        </a:rPr>
                        <a:t>mayo 2022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$15,245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$15,245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379835"/>
                  </a:ext>
                </a:extLst>
              </a:tr>
              <a:tr h="195564">
                <a:tc>
                  <a:txBody>
                    <a:bodyPr/>
                    <a:lstStyle/>
                    <a:p>
                      <a:pPr algn="ctr" rtl="0" fontAlgn="base">
                        <a:lnSpc>
                          <a:spcPts val="750"/>
                        </a:lnSpc>
                      </a:pPr>
                      <a:r>
                        <a:rPr lang="es-MX" sz="1100" b="0" i="0">
                          <a:effectLst/>
                          <a:latin typeface="Calibri" panose="020F0502020204030204" pitchFamily="34" charset="0"/>
                        </a:rPr>
                        <a:t>agosto 2022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$66,585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$66,585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1250144"/>
                  </a:ext>
                </a:extLst>
              </a:tr>
              <a:tr h="195564">
                <a:tc>
                  <a:txBody>
                    <a:bodyPr/>
                    <a:lstStyle/>
                    <a:p>
                      <a:pPr algn="ctr" rtl="0" fontAlgn="base">
                        <a:lnSpc>
                          <a:spcPts val="750"/>
                        </a:lnSpc>
                      </a:pPr>
                      <a:r>
                        <a:rPr lang="es-MX" sz="1100" b="0" i="0">
                          <a:effectLst/>
                          <a:latin typeface="Calibri" panose="020F0502020204030204" pitchFamily="34" charset="0"/>
                        </a:rPr>
                        <a:t>septiembre 2022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$18,463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$18,463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1088131"/>
                  </a:ext>
                </a:extLst>
              </a:tr>
              <a:tr h="195564">
                <a:tc>
                  <a:txBody>
                    <a:bodyPr/>
                    <a:lstStyle/>
                    <a:p>
                      <a:pPr algn="ctr" rtl="0" fontAlgn="base">
                        <a:lnSpc>
                          <a:spcPts val="750"/>
                        </a:lnSpc>
                      </a:pPr>
                      <a:r>
                        <a:rPr lang="es-MX" sz="1100" b="0" i="0">
                          <a:effectLst/>
                          <a:latin typeface="Calibri" panose="020F0502020204030204" pitchFamily="34" charset="0"/>
                        </a:rPr>
                        <a:t>octubre 2022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$17,190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$20,000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$2,810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1405229"/>
                  </a:ext>
                </a:extLst>
              </a:tr>
              <a:tr h="195564">
                <a:tc>
                  <a:txBody>
                    <a:bodyPr/>
                    <a:lstStyle/>
                    <a:p>
                      <a:pPr algn="ctr" rtl="0" fontAlgn="base">
                        <a:lnSpc>
                          <a:spcPts val="750"/>
                        </a:lnSpc>
                      </a:pPr>
                      <a:r>
                        <a:rPr lang="es-MX" sz="1100" b="0" i="0">
                          <a:effectLst/>
                          <a:latin typeface="Calibri" panose="020F0502020204030204" pitchFamily="34" charset="0"/>
                        </a:rPr>
                        <a:t>diciembre 2022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$65,191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$65,191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562384"/>
                  </a:ext>
                </a:extLst>
              </a:tr>
              <a:tr h="195564">
                <a:tc>
                  <a:txBody>
                    <a:bodyPr/>
                    <a:lstStyle/>
                    <a:p>
                      <a:pPr algn="ctr" rtl="0" fontAlgn="base">
                        <a:lnSpc>
                          <a:spcPts val="750"/>
                        </a:lnSpc>
                      </a:pPr>
                      <a:r>
                        <a:rPr lang="es-MX" sz="1100" b="0" i="0">
                          <a:effectLst/>
                          <a:latin typeface="Calibri" panose="020F0502020204030204" pitchFamily="34" charset="0"/>
                        </a:rPr>
                        <a:t>octubre 2023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$0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a:effectLst/>
                          <a:latin typeface="Calibri" panose="020F0502020204030204" pitchFamily="34" charset="0"/>
                        </a:rPr>
                        <a:t>$112,763 </a:t>
                      </a:r>
                      <a:endParaRPr lang="es-MX" sz="1100" b="0" i="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50"/>
                        </a:lnSpc>
                      </a:pPr>
                      <a:r>
                        <a:rPr lang="es-MX" sz="1100" b="0" i="0" dirty="0">
                          <a:effectLst/>
                          <a:latin typeface="Calibri" panose="020F0502020204030204" pitchFamily="34" charset="0"/>
                        </a:rPr>
                        <a:t>$112,763 </a:t>
                      </a:r>
                      <a:endParaRPr lang="es-MX" sz="11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584696"/>
                  </a:ext>
                </a:extLst>
              </a:tr>
            </a:tbl>
          </a:graphicData>
        </a:graphic>
      </p:graphicFrame>
      <p:sp>
        <p:nvSpPr>
          <p:cNvPr id="8" name="Flecha: hacia abajo 7">
            <a:extLst>
              <a:ext uri="{FF2B5EF4-FFF2-40B4-BE49-F238E27FC236}">
                <a16:creationId xmlns:a16="http://schemas.microsoft.com/office/drawing/2014/main" id="{6A2CED70-CCCC-ED0F-2C84-B84FE92F778C}"/>
              </a:ext>
            </a:extLst>
          </p:cNvPr>
          <p:cNvSpPr/>
          <p:nvPr/>
        </p:nvSpPr>
        <p:spPr>
          <a:xfrm rot="3742679">
            <a:off x="7147770" y="2664564"/>
            <a:ext cx="484632" cy="8528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Picture 1">
            <a:extLst>
              <a:ext uri="{FF2B5EF4-FFF2-40B4-BE49-F238E27FC236}">
                <a16:creationId xmlns:a16="http://schemas.microsoft.com/office/drawing/2014/main" id="{9B5E360F-BE9C-EB2F-DAF7-9B8D569283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8E775-14BE-F0AB-718A-B785546171A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2284B90-BB93-4FF6-FBA8-D7B8CFB2BF17}"/>
              </a:ext>
            </a:extLst>
          </p:cNvPr>
          <p:cNvSpPr>
            <a:spLocks noGrp="1"/>
          </p:cNvSpPr>
          <p:nvPr>
            <p:ph type="title"/>
          </p:nvPr>
        </p:nvSpPr>
        <p:spPr>
          <a:xfrm>
            <a:off x="581193" y="729658"/>
            <a:ext cx="11029616" cy="787857"/>
          </a:xfrm>
        </p:spPr>
        <p:txBody>
          <a:bodyPr anchor="b">
            <a:normAutofit/>
          </a:bodyPr>
          <a:lstStyle/>
          <a:p>
            <a:r>
              <a:rPr lang="es-CO" dirty="0"/>
              <a:t>Comunicados, invitaciones del sat</a:t>
            </a:r>
          </a:p>
        </p:txBody>
      </p:sp>
      <p:sp>
        <p:nvSpPr>
          <p:cNvPr id="9" name="CuadroTexto 8">
            <a:extLst>
              <a:ext uri="{FF2B5EF4-FFF2-40B4-BE49-F238E27FC236}">
                <a16:creationId xmlns:a16="http://schemas.microsoft.com/office/drawing/2014/main" id="{121A4C96-6487-5631-0F0E-31A1A48EAC4E}"/>
              </a:ext>
            </a:extLst>
          </p:cNvPr>
          <p:cNvSpPr txBox="1"/>
          <p:nvPr/>
        </p:nvSpPr>
        <p:spPr>
          <a:xfrm>
            <a:off x="212436" y="2052528"/>
            <a:ext cx="11868728" cy="923330"/>
          </a:xfrm>
          <a:prstGeom prst="rect">
            <a:avLst/>
          </a:prstGeom>
          <a:noFill/>
        </p:spPr>
        <p:txBody>
          <a:bodyPr wrap="square" rtlCol="0">
            <a:spAutoFit/>
          </a:bodyPr>
          <a:lstStyle/>
          <a:p>
            <a:r>
              <a:rPr lang="es-CO" dirty="0"/>
              <a:t>Se presume omisión de timbrado de nómina y entero de retenciones por salarios de 2022, debido a la discrepancia que existe entre el monto de sueldos que declara haber pagado durante el ejercicio por ingresos de $20’929,710 y el monto de sueldos que requirió pagar durante el ejercicio de 2023, por los ingresos de $24’950,117 </a:t>
            </a:r>
            <a:endParaRPr lang="es-CO" u="sng" dirty="0"/>
          </a:p>
        </p:txBody>
      </p:sp>
      <p:graphicFrame>
        <p:nvGraphicFramePr>
          <p:cNvPr id="5" name="Tabla 4">
            <a:extLst>
              <a:ext uri="{FF2B5EF4-FFF2-40B4-BE49-F238E27FC236}">
                <a16:creationId xmlns:a16="http://schemas.microsoft.com/office/drawing/2014/main" id="{C7E92B3E-8D3F-D26D-288E-AF20AD1AB86E}"/>
              </a:ext>
            </a:extLst>
          </p:cNvPr>
          <p:cNvGraphicFramePr>
            <a:graphicFrameLocks noGrp="1"/>
          </p:cNvGraphicFramePr>
          <p:nvPr>
            <p:extLst>
              <p:ext uri="{D42A27DB-BD31-4B8C-83A1-F6EECF244321}">
                <p14:modId xmlns:p14="http://schemas.microsoft.com/office/powerpoint/2010/main" val="3374681980"/>
              </p:ext>
            </p:extLst>
          </p:nvPr>
        </p:nvGraphicFramePr>
        <p:xfrm>
          <a:off x="1967344" y="3412833"/>
          <a:ext cx="9264073" cy="3200400"/>
        </p:xfrm>
        <a:graphic>
          <a:graphicData uri="http://schemas.openxmlformats.org/drawingml/2006/table">
            <a:tbl>
              <a:tblPr firstRow="1" bandRow="1">
                <a:tableStyleId>{5C22544A-7EE6-4342-B048-85BDC9FD1C3A}</a:tableStyleId>
              </a:tblPr>
              <a:tblGrid>
                <a:gridCol w="1852815">
                  <a:extLst>
                    <a:ext uri="{9D8B030D-6E8A-4147-A177-3AD203B41FA5}">
                      <a16:colId xmlns:a16="http://schemas.microsoft.com/office/drawing/2014/main" val="2815383406"/>
                    </a:ext>
                  </a:extLst>
                </a:gridCol>
                <a:gridCol w="2251520">
                  <a:extLst>
                    <a:ext uri="{9D8B030D-6E8A-4147-A177-3AD203B41FA5}">
                      <a16:colId xmlns:a16="http://schemas.microsoft.com/office/drawing/2014/main" val="228120951"/>
                    </a:ext>
                  </a:extLst>
                </a:gridCol>
                <a:gridCol w="2198751">
                  <a:extLst>
                    <a:ext uri="{9D8B030D-6E8A-4147-A177-3AD203B41FA5}">
                      <a16:colId xmlns:a16="http://schemas.microsoft.com/office/drawing/2014/main" val="928050967"/>
                    </a:ext>
                  </a:extLst>
                </a:gridCol>
                <a:gridCol w="1544011">
                  <a:extLst>
                    <a:ext uri="{9D8B030D-6E8A-4147-A177-3AD203B41FA5}">
                      <a16:colId xmlns:a16="http://schemas.microsoft.com/office/drawing/2014/main" val="83220020"/>
                    </a:ext>
                  </a:extLst>
                </a:gridCol>
                <a:gridCol w="1416976">
                  <a:extLst>
                    <a:ext uri="{9D8B030D-6E8A-4147-A177-3AD203B41FA5}">
                      <a16:colId xmlns:a16="http://schemas.microsoft.com/office/drawing/2014/main" val="4084613434"/>
                    </a:ext>
                  </a:extLst>
                </a:gridCol>
              </a:tblGrid>
              <a:tr h="614040">
                <a:tc>
                  <a:txBody>
                    <a:bodyPr/>
                    <a:lstStyle/>
                    <a:p>
                      <a:pPr algn="ctr"/>
                      <a:r>
                        <a:rPr lang="es-CO" dirty="0"/>
                        <a:t>EJERCICIO</a:t>
                      </a:r>
                    </a:p>
                  </a:txBody>
                  <a:tcPr/>
                </a:tc>
                <a:tc>
                  <a:txBody>
                    <a:bodyPr/>
                    <a:lstStyle/>
                    <a:p>
                      <a:pPr algn="ctr"/>
                      <a:r>
                        <a:rPr lang="es-CO" dirty="0"/>
                        <a:t>FACTURACIÓN ACTIVA</a:t>
                      </a:r>
                    </a:p>
                  </a:txBody>
                  <a:tcPr/>
                </a:tc>
                <a:tc>
                  <a:txBody>
                    <a:bodyPr/>
                    <a:lstStyle/>
                    <a:p>
                      <a:pPr algn="ctr"/>
                      <a:r>
                        <a:rPr lang="es-CO" dirty="0"/>
                        <a:t>FACTURACIÓN ACTIVA</a:t>
                      </a:r>
                    </a:p>
                  </a:txBody>
                  <a:tcPr/>
                </a:tc>
                <a:tc>
                  <a:txBody>
                    <a:bodyPr/>
                    <a:lstStyle/>
                    <a:p>
                      <a:pPr algn="ctr"/>
                      <a:r>
                        <a:rPr lang="es-CO" dirty="0"/>
                        <a:t>NÓMINA</a:t>
                      </a:r>
                    </a:p>
                  </a:txBody>
                  <a:tcPr/>
                </a:tc>
                <a:tc>
                  <a:txBody>
                    <a:bodyPr/>
                    <a:lstStyle/>
                    <a:p>
                      <a:pPr algn="ctr"/>
                      <a:r>
                        <a:rPr lang="es-CO" dirty="0"/>
                        <a:t>TOTAL</a:t>
                      </a:r>
                    </a:p>
                  </a:txBody>
                  <a:tcPr/>
                </a:tc>
                <a:extLst>
                  <a:ext uri="{0D108BD9-81ED-4DB2-BD59-A6C34878D82A}">
                    <a16:rowId xmlns:a16="http://schemas.microsoft.com/office/drawing/2014/main" val="3692317437"/>
                  </a:ext>
                </a:extLst>
              </a:tr>
              <a:tr h="350880">
                <a:tc>
                  <a:txBody>
                    <a:bodyPr/>
                    <a:lstStyle/>
                    <a:p>
                      <a:pPr algn="ctr"/>
                      <a:r>
                        <a:rPr lang="es-CO" dirty="0"/>
                        <a:t>2019</a:t>
                      </a:r>
                    </a:p>
                  </a:txBody>
                  <a:tcPr/>
                </a:tc>
                <a:tc>
                  <a:txBody>
                    <a:bodyPr/>
                    <a:lstStyle/>
                    <a:p>
                      <a:pPr algn="ctr"/>
                      <a:r>
                        <a:rPr lang="es-CO" dirty="0"/>
                        <a:t>$ 10’334,840</a:t>
                      </a:r>
                    </a:p>
                  </a:txBody>
                  <a:tcPr>
                    <a:solidFill>
                      <a:schemeClr val="accent2">
                        <a:lumMod val="60000"/>
                        <a:lumOff val="40000"/>
                      </a:schemeClr>
                    </a:solidFill>
                  </a:tcPr>
                </a:tc>
                <a:tc>
                  <a:txBody>
                    <a:bodyPr/>
                    <a:lstStyle/>
                    <a:p>
                      <a:pPr algn="ctr"/>
                      <a:r>
                        <a:rPr lang="es-CO" dirty="0"/>
                        <a:t>$ 13’933,046</a:t>
                      </a:r>
                    </a:p>
                  </a:txBody>
                  <a:tcPr/>
                </a:tc>
                <a:tc>
                  <a:txBody>
                    <a:bodyPr/>
                    <a:lstStyle/>
                    <a:p>
                      <a:pPr algn="ctr"/>
                      <a:r>
                        <a:rPr lang="es-CO" dirty="0"/>
                        <a:t>$  2’817,854</a:t>
                      </a:r>
                    </a:p>
                  </a:txBody>
                  <a:tcPr/>
                </a:tc>
                <a:tc>
                  <a:txBody>
                    <a:bodyPr/>
                    <a:lstStyle/>
                    <a:p>
                      <a:pPr algn="ctr"/>
                      <a:r>
                        <a:rPr lang="es-CO" dirty="0"/>
                        <a:t>$16’750,900</a:t>
                      </a:r>
                    </a:p>
                  </a:txBody>
                  <a:tcPr>
                    <a:solidFill>
                      <a:schemeClr val="accent2">
                        <a:lumMod val="60000"/>
                        <a:lumOff val="40000"/>
                      </a:schemeClr>
                    </a:solidFill>
                  </a:tcPr>
                </a:tc>
                <a:extLst>
                  <a:ext uri="{0D108BD9-81ED-4DB2-BD59-A6C34878D82A}">
                    <a16:rowId xmlns:a16="http://schemas.microsoft.com/office/drawing/2014/main" val="834130707"/>
                  </a:ext>
                </a:extLst>
              </a:tr>
              <a:tr h="350880">
                <a:tc>
                  <a:txBody>
                    <a:bodyPr/>
                    <a:lstStyle/>
                    <a:p>
                      <a:pPr algn="ctr"/>
                      <a:r>
                        <a:rPr lang="es-CO" dirty="0"/>
                        <a:t>2020</a:t>
                      </a:r>
                    </a:p>
                  </a:txBody>
                  <a:tcPr/>
                </a:tc>
                <a:tc>
                  <a:txBody>
                    <a:bodyPr/>
                    <a:lstStyle/>
                    <a:p>
                      <a:pPr algn="ctr"/>
                      <a:r>
                        <a:rPr lang="es-CO" dirty="0"/>
                        <a:t>   13’093,159</a:t>
                      </a:r>
                    </a:p>
                  </a:txBody>
                  <a:tcPr>
                    <a:solidFill>
                      <a:schemeClr val="accent2">
                        <a:lumMod val="60000"/>
                        <a:lumOff val="40000"/>
                      </a:schemeClr>
                    </a:solidFill>
                  </a:tcPr>
                </a:tc>
                <a:tc>
                  <a:txBody>
                    <a:bodyPr/>
                    <a:lstStyle/>
                    <a:p>
                      <a:pPr algn="ctr"/>
                      <a:r>
                        <a:rPr lang="es-CO" dirty="0"/>
                        <a:t>   11’745,364  </a:t>
                      </a:r>
                    </a:p>
                  </a:txBody>
                  <a:tcPr/>
                </a:tc>
                <a:tc>
                  <a:txBody>
                    <a:bodyPr/>
                    <a:lstStyle/>
                    <a:p>
                      <a:pPr algn="ctr"/>
                      <a:r>
                        <a:rPr lang="es-CO" dirty="0"/>
                        <a:t>     4’740,122</a:t>
                      </a:r>
                    </a:p>
                  </a:txBody>
                  <a:tcPr/>
                </a:tc>
                <a:tc>
                  <a:txBody>
                    <a:bodyPr/>
                    <a:lstStyle/>
                    <a:p>
                      <a:pPr algn="ctr"/>
                      <a:r>
                        <a:rPr lang="es-CO" dirty="0"/>
                        <a:t>  16’485,486</a:t>
                      </a:r>
                    </a:p>
                  </a:txBody>
                  <a:tcPr>
                    <a:solidFill>
                      <a:schemeClr val="accent2">
                        <a:lumMod val="60000"/>
                        <a:lumOff val="40000"/>
                      </a:schemeClr>
                    </a:solidFill>
                  </a:tcPr>
                </a:tc>
                <a:extLst>
                  <a:ext uri="{0D108BD9-81ED-4DB2-BD59-A6C34878D82A}">
                    <a16:rowId xmlns:a16="http://schemas.microsoft.com/office/drawing/2014/main" val="2756501103"/>
                  </a:ext>
                </a:extLst>
              </a:tr>
              <a:tr h="350880">
                <a:tc>
                  <a:txBody>
                    <a:bodyPr/>
                    <a:lstStyle/>
                    <a:p>
                      <a:pPr algn="ctr"/>
                      <a:r>
                        <a:rPr lang="es-CO" dirty="0"/>
                        <a:t>2021</a:t>
                      </a:r>
                    </a:p>
                  </a:txBody>
                  <a:tcPr/>
                </a:tc>
                <a:tc>
                  <a:txBody>
                    <a:bodyPr/>
                    <a:lstStyle/>
                    <a:p>
                      <a:pPr algn="ctr"/>
                      <a:r>
                        <a:rPr lang="es-CO" dirty="0"/>
                        <a:t>   18’335,749</a:t>
                      </a:r>
                    </a:p>
                  </a:txBody>
                  <a:tcPr>
                    <a:solidFill>
                      <a:schemeClr val="accent2">
                        <a:lumMod val="60000"/>
                        <a:lumOff val="40000"/>
                      </a:schemeClr>
                    </a:solidFill>
                  </a:tcPr>
                </a:tc>
                <a:tc>
                  <a:txBody>
                    <a:bodyPr/>
                    <a:lstStyle/>
                    <a:p>
                      <a:pPr algn="ctr"/>
                      <a:r>
                        <a:rPr lang="es-CO" dirty="0"/>
                        <a:t>   14’010,753</a:t>
                      </a:r>
                    </a:p>
                  </a:txBody>
                  <a:tcPr/>
                </a:tc>
                <a:tc>
                  <a:txBody>
                    <a:bodyPr/>
                    <a:lstStyle/>
                    <a:p>
                      <a:pPr algn="ctr"/>
                      <a:r>
                        <a:rPr lang="es-CO" dirty="0"/>
                        <a:t>     6’557,612</a:t>
                      </a:r>
                    </a:p>
                  </a:txBody>
                  <a:tcPr/>
                </a:tc>
                <a:tc>
                  <a:txBody>
                    <a:bodyPr/>
                    <a:lstStyle/>
                    <a:p>
                      <a:pPr algn="ctr"/>
                      <a:r>
                        <a:rPr lang="es-CO" dirty="0"/>
                        <a:t>  20’568,365</a:t>
                      </a:r>
                    </a:p>
                  </a:txBody>
                  <a:tcPr>
                    <a:solidFill>
                      <a:schemeClr val="accent2">
                        <a:lumMod val="60000"/>
                        <a:lumOff val="40000"/>
                      </a:schemeClr>
                    </a:solidFill>
                  </a:tcPr>
                </a:tc>
                <a:extLst>
                  <a:ext uri="{0D108BD9-81ED-4DB2-BD59-A6C34878D82A}">
                    <a16:rowId xmlns:a16="http://schemas.microsoft.com/office/drawing/2014/main" val="2346763301"/>
                  </a:ext>
                </a:extLst>
              </a:tr>
              <a:tr h="350880">
                <a:tc>
                  <a:txBody>
                    <a:bodyPr/>
                    <a:lstStyle/>
                    <a:p>
                      <a:pPr algn="ctr"/>
                      <a:r>
                        <a:rPr lang="es-CO" dirty="0"/>
                        <a:t>2022</a:t>
                      </a:r>
                    </a:p>
                  </a:txBody>
                  <a:tcPr/>
                </a:tc>
                <a:tc>
                  <a:txBody>
                    <a:bodyPr/>
                    <a:lstStyle/>
                    <a:p>
                      <a:pPr algn="ctr"/>
                      <a:r>
                        <a:rPr lang="es-CO" dirty="0"/>
                        <a:t>   20’929,710</a:t>
                      </a:r>
                    </a:p>
                  </a:txBody>
                  <a:tcPr>
                    <a:solidFill>
                      <a:schemeClr val="accent2">
                        <a:lumMod val="60000"/>
                        <a:lumOff val="40000"/>
                      </a:schemeClr>
                    </a:solidFill>
                  </a:tcPr>
                </a:tc>
                <a:tc>
                  <a:txBody>
                    <a:bodyPr/>
                    <a:lstStyle/>
                    <a:p>
                      <a:pPr algn="ctr"/>
                      <a:r>
                        <a:rPr lang="es-CO" dirty="0"/>
                        <a:t>   18’634,688</a:t>
                      </a:r>
                    </a:p>
                  </a:txBody>
                  <a:tcPr/>
                </a:tc>
                <a:tc>
                  <a:txBody>
                    <a:bodyPr/>
                    <a:lstStyle/>
                    <a:p>
                      <a:pPr algn="ctr"/>
                      <a:r>
                        <a:rPr lang="es-CO" dirty="0"/>
                        <a:t>     8’668,590</a:t>
                      </a:r>
                    </a:p>
                  </a:txBody>
                  <a:tcPr/>
                </a:tc>
                <a:tc>
                  <a:txBody>
                    <a:bodyPr/>
                    <a:lstStyle/>
                    <a:p>
                      <a:pPr algn="ctr"/>
                      <a:r>
                        <a:rPr lang="es-CO" dirty="0"/>
                        <a:t>  27’303,278</a:t>
                      </a:r>
                    </a:p>
                  </a:txBody>
                  <a:tcPr>
                    <a:solidFill>
                      <a:schemeClr val="accent2">
                        <a:lumMod val="60000"/>
                        <a:lumOff val="40000"/>
                      </a:schemeClr>
                    </a:solidFill>
                  </a:tcPr>
                </a:tc>
                <a:extLst>
                  <a:ext uri="{0D108BD9-81ED-4DB2-BD59-A6C34878D82A}">
                    <a16:rowId xmlns:a16="http://schemas.microsoft.com/office/drawing/2014/main" val="1605672702"/>
                  </a:ext>
                </a:extLst>
              </a:tr>
              <a:tr h="350880">
                <a:tc>
                  <a:txBody>
                    <a:bodyPr/>
                    <a:lstStyle/>
                    <a:p>
                      <a:pPr algn="ctr"/>
                      <a:r>
                        <a:rPr lang="es-CO" dirty="0"/>
                        <a:t>2023</a:t>
                      </a:r>
                    </a:p>
                  </a:txBody>
                  <a:tcPr/>
                </a:tc>
                <a:tc>
                  <a:txBody>
                    <a:bodyPr/>
                    <a:lstStyle/>
                    <a:p>
                      <a:pPr algn="ctr"/>
                      <a:r>
                        <a:rPr lang="es-CO" dirty="0"/>
                        <a:t>   24’950,117</a:t>
                      </a:r>
                    </a:p>
                  </a:txBody>
                  <a:tcPr>
                    <a:solidFill>
                      <a:schemeClr val="accent2">
                        <a:lumMod val="60000"/>
                        <a:lumOff val="40000"/>
                      </a:schemeClr>
                    </a:solidFill>
                  </a:tcPr>
                </a:tc>
                <a:tc>
                  <a:txBody>
                    <a:bodyPr/>
                    <a:lstStyle/>
                    <a:p>
                      <a:pPr algn="ctr"/>
                      <a:r>
                        <a:rPr lang="es-CO" dirty="0"/>
                        <a:t>   21’209,930</a:t>
                      </a:r>
                    </a:p>
                  </a:txBody>
                  <a:tcPr/>
                </a:tc>
                <a:tc>
                  <a:txBody>
                    <a:bodyPr/>
                    <a:lstStyle/>
                    <a:p>
                      <a:pPr algn="ctr"/>
                      <a:r>
                        <a:rPr lang="es-CO" dirty="0"/>
                        <a:t>     6’413,677</a:t>
                      </a:r>
                    </a:p>
                  </a:txBody>
                  <a:tcPr/>
                </a:tc>
                <a:tc>
                  <a:txBody>
                    <a:bodyPr/>
                    <a:lstStyle/>
                    <a:p>
                      <a:pPr algn="ctr"/>
                      <a:r>
                        <a:rPr lang="es-CO" dirty="0"/>
                        <a:t>  27’623,607  </a:t>
                      </a:r>
                    </a:p>
                  </a:txBody>
                  <a:tcPr>
                    <a:solidFill>
                      <a:schemeClr val="accent2">
                        <a:lumMod val="60000"/>
                        <a:lumOff val="40000"/>
                      </a:schemeClr>
                    </a:solidFill>
                  </a:tcPr>
                </a:tc>
                <a:extLst>
                  <a:ext uri="{0D108BD9-81ED-4DB2-BD59-A6C34878D82A}">
                    <a16:rowId xmlns:a16="http://schemas.microsoft.com/office/drawing/2014/main" val="3220934131"/>
                  </a:ext>
                </a:extLst>
              </a:tr>
              <a:tr h="350880">
                <a:tc>
                  <a:txBody>
                    <a:bodyPr/>
                    <a:lstStyle/>
                    <a:p>
                      <a:pPr algn="ctr"/>
                      <a:r>
                        <a:rPr lang="es-CO" dirty="0"/>
                        <a:t>2024</a:t>
                      </a:r>
                    </a:p>
                  </a:txBody>
                  <a:tcPr/>
                </a:tc>
                <a:tc>
                  <a:txBody>
                    <a:bodyPr/>
                    <a:lstStyle/>
                    <a:p>
                      <a:pPr algn="ctr"/>
                      <a:r>
                        <a:rPr lang="es-CO" dirty="0"/>
                        <a:t>   16’922,217</a:t>
                      </a:r>
                    </a:p>
                  </a:txBody>
                  <a:tcPr>
                    <a:solidFill>
                      <a:schemeClr val="accent2">
                        <a:lumMod val="60000"/>
                        <a:lumOff val="40000"/>
                      </a:schemeClr>
                    </a:solidFill>
                  </a:tcPr>
                </a:tc>
                <a:tc>
                  <a:txBody>
                    <a:bodyPr/>
                    <a:lstStyle/>
                    <a:p>
                      <a:pPr algn="ctr"/>
                      <a:r>
                        <a:rPr lang="es-CO" dirty="0"/>
                        <a:t>   13’911,872</a:t>
                      </a:r>
                    </a:p>
                  </a:txBody>
                  <a:tcPr/>
                </a:tc>
                <a:tc>
                  <a:txBody>
                    <a:bodyPr/>
                    <a:lstStyle/>
                    <a:p>
                      <a:pPr algn="ctr"/>
                      <a:r>
                        <a:rPr lang="es-CO" dirty="0"/>
                        <a:t>     5’759,728</a:t>
                      </a:r>
                    </a:p>
                  </a:txBody>
                  <a:tcPr/>
                </a:tc>
                <a:tc>
                  <a:txBody>
                    <a:bodyPr/>
                    <a:lstStyle/>
                    <a:p>
                      <a:pPr algn="ctr"/>
                      <a:r>
                        <a:rPr lang="es-CO" dirty="0"/>
                        <a:t>   19’671,600</a:t>
                      </a:r>
                    </a:p>
                  </a:txBody>
                  <a:tcPr>
                    <a:solidFill>
                      <a:schemeClr val="accent2">
                        <a:lumMod val="60000"/>
                        <a:lumOff val="40000"/>
                      </a:schemeClr>
                    </a:solidFill>
                  </a:tcPr>
                </a:tc>
                <a:extLst>
                  <a:ext uri="{0D108BD9-81ED-4DB2-BD59-A6C34878D82A}">
                    <a16:rowId xmlns:a16="http://schemas.microsoft.com/office/drawing/2014/main" val="1277932845"/>
                  </a:ext>
                </a:extLst>
              </a:tr>
              <a:tr h="350880">
                <a:tc>
                  <a:txBody>
                    <a:bodyPr/>
                    <a:lstStyle/>
                    <a:p>
                      <a:pPr algn="ctr"/>
                      <a:endParaRPr lang="es-CO" dirty="0"/>
                    </a:p>
                  </a:txBody>
                  <a:tcPr/>
                </a:tc>
                <a:tc>
                  <a:txBody>
                    <a:bodyPr/>
                    <a:lstStyle/>
                    <a:p>
                      <a:pPr algn="ctr"/>
                      <a:endParaRPr lang="es-CO" dirty="0"/>
                    </a:p>
                  </a:txBody>
                  <a:tcPr>
                    <a:solidFill>
                      <a:schemeClr val="accent2">
                        <a:lumMod val="60000"/>
                        <a:lumOff val="40000"/>
                      </a:schemeClr>
                    </a:solidFill>
                  </a:tcPr>
                </a:tc>
                <a:tc>
                  <a:txBody>
                    <a:bodyPr/>
                    <a:lstStyle/>
                    <a:p>
                      <a:pPr algn="ctr"/>
                      <a:endParaRPr lang="es-CO"/>
                    </a:p>
                  </a:txBody>
                  <a:tcPr/>
                </a:tc>
                <a:tc>
                  <a:txBody>
                    <a:bodyPr/>
                    <a:lstStyle/>
                    <a:p>
                      <a:pPr algn="ctr"/>
                      <a:endParaRPr lang="es-CO" dirty="0"/>
                    </a:p>
                  </a:txBody>
                  <a:tcPr/>
                </a:tc>
                <a:tc>
                  <a:txBody>
                    <a:bodyPr/>
                    <a:lstStyle/>
                    <a:p>
                      <a:pPr algn="ctr"/>
                      <a:endParaRPr lang="es-CO" dirty="0"/>
                    </a:p>
                  </a:txBody>
                  <a:tcPr>
                    <a:solidFill>
                      <a:schemeClr val="accent2">
                        <a:lumMod val="60000"/>
                        <a:lumOff val="40000"/>
                      </a:schemeClr>
                    </a:solidFill>
                  </a:tcPr>
                </a:tc>
                <a:extLst>
                  <a:ext uri="{0D108BD9-81ED-4DB2-BD59-A6C34878D82A}">
                    <a16:rowId xmlns:a16="http://schemas.microsoft.com/office/drawing/2014/main" val="257182636"/>
                  </a:ext>
                </a:extLst>
              </a:tr>
            </a:tbl>
          </a:graphicData>
        </a:graphic>
      </p:graphicFrame>
      <p:sp>
        <p:nvSpPr>
          <p:cNvPr id="6" name="CuadroTexto 5">
            <a:extLst>
              <a:ext uri="{FF2B5EF4-FFF2-40B4-BE49-F238E27FC236}">
                <a16:creationId xmlns:a16="http://schemas.microsoft.com/office/drawing/2014/main" id="{E77EE504-656C-3077-5A09-5C10053D9797}"/>
              </a:ext>
            </a:extLst>
          </p:cNvPr>
          <p:cNvSpPr txBox="1"/>
          <p:nvPr/>
        </p:nvSpPr>
        <p:spPr>
          <a:xfrm>
            <a:off x="1976595" y="3028760"/>
            <a:ext cx="5802614" cy="369332"/>
          </a:xfrm>
          <a:prstGeom prst="rect">
            <a:avLst/>
          </a:prstGeom>
          <a:solidFill>
            <a:schemeClr val="accent1">
              <a:lumMod val="60000"/>
              <a:lumOff val="40000"/>
            </a:schemeClr>
          </a:solidFill>
        </p:spPr>
        <p:txBody>
          <a:bodyPr wrap="none" rtlCol="0">
            <a:spAutoFit/>
          </a:bodyPr>
          <a:lstStyle/>
          <a:p>
            <a:r>
              <a:rPr lang="es-CO" dirty="0"/>
              <a:t>INGRESOS CFDI                                        GASTOS CFDI</a:t>
            </a:r>
          </a:p>
        </p:txBody>
      </p:sp>
      <mc:AlternateContent xmlns:mc="http://schemas.openxmlformats.org/markup-compatibility/2006" xmlns:p14="http://schemas.microsoft.com/office/powerpoint/2010/main">
        <mc:Choice Requires="p14">
          <p:contentPart p14:bwMode="auto" r:id="rId2">
            <p14:nvContentPartPr>
              <p14:cNvPr id="15" name="Entrada de lápiz 14">
                <a:extLst>
                  <a:ext uri="{FF2B5EF4-FFF2-40B4-BE49-F238E27FC236}">
                    <a16:creationId xmlns:a16="http://schemas.microsoft.com/office/drawing/2014/main" id="{3D39C973-EC25-A84E-0A96-9CDB6946BE41}"/>
                  </a:ext>
                </a:extLst>
              </p14:cNvPr>
              <p14:cNvContentPartPr/>
              <p14:nvPr/>
            </p14:nvContentPartPr>
            <p14:xfrm>
              <a:off x="4295557" y="5127183"/>
              <a:ext cx="1639080" cy="445680"/>
            </p14:xfrm>
          </p:contentPart>
        </mc:Choice>
        <mc:Fallback xmlns="">
          <p:pic>
            <p:nvPicPr>
              <p:cNvPr id="15" name="Entrada de lápiz 14">
                <a:extLst>
                  <a:ext uri="{FF2B5EF4-FFF2-40B4-BE49-F238E27FC236}">
                    <a16:creationId xmlns:a16="http://schemas.microsoft.com/office/drawing/2014/main" id="{3D39C973-EC25-A84E-0A96-9CDB6946BE41}"/>
                  </a:ext>
                </a:extLst>
              </p:cNvPr>
              <p:cNvPicPr/>
              <p:nvPr/>
            </p:nvPicPr>
            <p:blipFill>
              <a:blip r:embed="rId3"/>
              <a:stretch>
                <a:fillRect/>
              </a:stretch>
            </p:blipFill>
            <p:spPr>
              <a:xfrm>
                <a:off x="4289437" y="5121063"/>
                <a:ext cx="16513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Entrada de lápiz 15">
                <a:extLst>
                  <a:ext uri="{FF2B5EF4-FFF2-40B4-BE49-F238E27FC236}">
                    <a16:creationId xmlns:a16="http://schemas.microsoft.com/office/drawing/2014/main" id="{BA407CA9-316F-E490-B5BF-3E0DE7AF9805}"/>
                  </a:ext>
                </a:extLst>
              </p14:cNvPr>
              <p14:cNvContentPartPr/>
              <p14:nvPr/>
            </p14:nvContentPartPr>
            <p14:xfrm>
              <a:off x="9878437" y="5137263"/>
              <a:ext cx="1471680" cy="435600"/>
            </p14:xfrm>
          </p:contentPart>
        </mc:Choice>
        <mc:Fallback xmlns="">
          <p:pic>
            <p:nvPicPr>
              <p:cNvPr id="16" name="Entrada de lápiz 15">
                <a:extLst>
                  <a:ext uri="{FF2B5EF4-FFF2-40B4-BE49-F238E27FC236}">
                    <a16:creationId xmlns:a16="http://schemas.microsoft.com/office/drawing/2014/main" id="{BA407CA9-316F-E490-B5BF-3E0DE7AF9805}"/>
                  </a:ext>
                </a:extLst>
              </p:cNvPr>
              <p:cNvPicPr/>
              <p:nvPr/>
            </p:nvPicPr>
            <p:blipFill>
              <a:blip r:embed="rId5"/>
              <a:stretch>
                <a:fillRect/>
              </a:stretch>
            </p:blipFill>
            <p:spPr>
              <a:xfrm>
                <a:off x="9872317" y="5131143"/>
                <a:ext cx="14839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Entrada de lápiz 16">
                <a:extLst>
                  <a:ext uri="{FF2B5EF4-FFF2-40B4-BE49-F238E27FC236}">
                    <a16:creationId xmlns:a16="http://schemas.microsoft.com/office/drawing/2014/main" id="{27F34115-3DE1-C205-26D4-97961A3DEC8F}"/>
                  </a:ext>
                </a:extLst>
              </p14:cNvPr>
              <p14:cNvContentPartPr/>
              <p14:nvPr/>
            </p14:nvContentPartPr>
            <p14:xfrm>
              <a:off x="11755117" y="4345263"/>
              <a:ext cx="360" cy="360"/>
            </p14:xfrm>
          </p:contentPart>
        </mc:Choice>
        <mc:Fallback xmlns="">
          <p:pic>
            <p:nvPicPr>
              <p:cNvPr id="17" name="Entrada de lápiz 16">
                <a:extLst>
                  <a:ext uri="{FF2B5EF4-FFF2-40B4-BE49-F238E27FC236}">
                    <a16:creationId xmlns:a16="http://schemas.microsoft.com/office/drawing/2014/main" id="{27F34115-3DE1-C205-26D4-97961A3DEC8F}"/>
                  </a:ext>
                </a:extLst>
              </p:cNvPr>
              <p:cNvPicPr/>
              <p:nvPr/>
            </p:nvPicPr>
            <p:blipFill>
              <a:blip r:embed="rId7"/>
              <a:stretch>
                <a:fillRect/>
              </a:stretch>
            </p:blipFill>
            <p:spPr>
              <a:xfrm>
                <a:off x="11748997" y="433914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Entrada de lápiz 17">
                <a:extLst>
                  <a:ext uri="{FF2B5EF4-FFF2-40B4-BE49-F238E27FC236}">
                    <a16:creationId xmlns:a16="http://schemas.microsoft.com/office/drawing/2014/main" id="{FF12A517-1C03-C42C-6DF5-349AE651EC69}"/>
                  </a:ext>
                </a:extLst>
              </p14:cNvPr>
              <p14:cNvContentPartPr/>
              <p14:nvPr/>
            </p14:nvContentPartPr>
            <p14:xfrm>
              <a:off x="5156317" y="5127543"/>
              <a:ext cx="360" cy="360"/>
            </p14:xfrm>
          </p:contentPart>
        </mc:Choice>
        <mc:Fallback xmlns="">
          <p:pic>
            <p:nvPicPr>
              <p:cNvPr id="18" name="Entrada de lápiz 17">
                <a:extLst>
                  <a:ext uri="{FF2B5EF4-FFF2-40B4-BE49-F238E27FC236}">
                    <a16:creationId xmlns:a16="http://schemas.microsoft.com/office/drawing/2014/main" id="{FF12A517-1C03-C42C-6DF5-349AE651EC69}"/>
                  </a:ext>
                </a:extLst>
              </p:cNvPr>
              <p:cNvPicPr/>
              <p:nvPr/>
            </p:nvPicPr>
            <p:blipFill>
              <a:blip r:embed="rId7"/>
              <a:stretch>
                <a:fillRect/>
              </a:stretch>
            </p:blipFill>
            <p:spPr>
              <a:xfrm>
                <a:off x="5150197" y="512142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Entrada de lápiz 18">
                <a:extLst>
                  <a:ext uri="{FF2B5EF4-FFF2-40B4-BE49-F238E27FC236}">
                    <a16:creationId xmlns:a16="http://schemas.microsoft.com/office/drawing/2014/main" id="{0971CD96-5EF5-527B-6CC5-46B5FAC9DE4E}"/>
                  </a:ext>
                </a:extLst>
              </p14:cNvPr>
              <p14:cNvContentPartPr/>
              <p14:nvPr/>
            </p14:nvContentPartPr>
            <p14:xfrm>
              <a:off x="4317157" y="5260023"/>
              <a:ext cx="360" cy="360"/>
            </p14:xfrm>
          </p:contentPart>
        </mc:Choice>
        <mc:Fallback xmlns="">
          <p:pic>
            <p:nvPicPr>
              <p:cNvPr id="19" name="Entrada de lápiz 18">
                <a:extLst>
                  <a:ext uri="{FF2B5EF4-FFF2-40B4-BE49-F238E27FC236}">
                    <a16:creationId xmlns:a16="http://schemas.microsoft.com/office/drawing/2014/main" id="{0971CD96-5EF5-527B-6CC5-46B5FAC9DE4E}"/>
                  </a:ext>
                </a:extLst>
              </p:cNvPr>
              <p:cNvPicPr/>
              <p:nvPr/>
            </p:nvPicPr>
            <p:blipFill>
              <a:blip r:embed="rId7"/>
              <a:stretch>
                <a:fillRect/>
              </a:stretch>
            </p:blipFill>
            <p:spPr>
              <a:xfrm>
                <a:off x="4311037" y="52539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Entrada de lápiz 19">
                <a:extLst>
                  <a:ext uri="{FF2B5EF4-FFF2-40B4-BE49-F238E27FC236}">
                    <a16:creationId xmlns:a16="http://schemas.microsoft.com/office/drawing/2014/main" id="{30778463-73B4-E4AC-6697-D1465C1A327C}"/>
                  </a:ext>
                </a:extLst>
              </p14:cNvPr>
              <p14:cNvContentPartPr/>
              <p14:nvPr/>
            </p14:nvContentPartPr>
            <p14:xfrm>
              <a:off x="-693073" y="2456345"/>
              <a:ext cx="360" cy="360"/>
            </p14:xfrm>
          </p:contentPart>
        </mc:Choice>
        <mc:Fallback xmlns="">
          <p:pic>
            <p:nvPicPr>
              <p:cNvPr id="20" name="Entrada de lápiz 19">
                <a:extLst>
                  <a:ext uri="{FF2B5EF4-FFF2-40B4-BE49-F238E27FC236}">
                    <a16:creationId xmlns:a16="http://schemas.microsoft.com/office/drawing/2014/main" id="{30778463-73B4-E4AC-6697-D1465C1A327C}"/>
                  </a:ext>
                </a:extLst>
              </p:cNvPr>
              <p:cNvPicPr/>
              <p:nvPr/>
            </p:nvPicPr>
            <p:blipFill>
              <a:blip r:embed="rId7"/>
              <a:stretch>
                <a:fillRect/>
              </a:stretch>
            </p:blipFill>
            <p:spPr>
              <a:xfrm>
                <a:off x="-699193" y="2450225"/>
                <a:ext cx="12600" cy="12600"/>
              </a:xfrm>
              <a:prstGeom prst="rect">
                <a:avLst/>
              </a:prstGeom>
            </p:spPr>
          </p:pic>
        </mc:Fallback>
      </mc:AlternateContent>
      <p:pic>
        <p:nvPicPr>
          <p:cNvPr id="3" name="Picture 1">
            <a:extLst>
              <a:ext uri="{FF2B5EF4-FFF2-40B4-BE49-F238E27FC236}">
                <a16:creationId xmlns:a16="http://schemas.microsoft.com/office/drawing/2014/main" id="{83532E59-2299-D401-C8F2-88A8A6C1810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26531" y="6418832"/>
            <a:ext cx="1565469" cy="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1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54EFF-80A2-3022-A906-20EB2367E9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B8D086B-B06D-3346-B397-4826BCC0535B}"/>
              </a:ext>
            </a:extLst>
          </p:cNvPr>
          <p:cNvSpPr>
            <a:spLocks noGrp="1"/>
          </p:cNvSpPr>
          <p:nvPr>
            <p:ph type="title"/>
          </p:nvPr>
        </p:nvSpPr>
        <p:spPr>
          <a:xfrm>
            <a:off x="581193" y="729658"/>
            <a:ext cx="11029616" cy="787857"/>
          </a:xfrm>
        </p:spPr>
        <p:txBody>
          <a:bodyPr anchor="b">
            <a:normAutofit/>
          </a:bodyPr>
          <a:lstStyle/>
          <a:p>
            <a:r>
              <a:rPr lang="es-CO" dirty="0"/>
              <a:t>Comunicados, invitaciones del sat</a:t>
            </a:r>
          </a:p>
        </p:txBody>
      </p:sp>
      <p:sp>
        <p:nvSpPr>
          <p:cNvPr id="9" name="CuadroTexto 8">
            <a:extLst>
              <a:ext uri="{FF2B5EF4-FFF2-40B4-BE49-F238E27FC236}">
                <a16:creationId xmlns:a16="http://schemas.microsoft.com/office/drawing/2014/main" id="{8228D0A1-85BF-C2E2-8A73-92851C76988F}"/>
              </a:ext>
            </a:extLst>
          </p:cNvPr>
          <p:cNvSpPr txBox="1"/>
          <p:nvPr/>
        </p:nvSpPr>
        <p:spPr>
          <a:xfrm>
            <a:off x="212436" y="2052528"/>
            <a:ext cx="11868728" cy="646331"/>
          </a:xfrm>
          <a:prstGeom prst="rect">
            <a:avLst/>
          </a:prstGeom>
          <a:noFill/>
        </p:spPr>
        <p:txBody>
          <a:bodyPr wrap="square" rtlCol="0">
            <a:spAutoFit/>
          </a:bodyPr>
          <a:lstStyle/>
          <a:p>
            <a:r>
              <a:rPr lang="es-CO" dirty="0"/>
              <a:t>Se presume omisión de pago en retenciones de ISR servicios profesionales de 2022 a 2024, debido a las diferencias que existen entre las retenciones de CFDI recibidas y las retenciones enteradas por dicho concepto, se detalla: </a:t>
            </a:r>
            <a:endParaRPr lang="es-CO" u="sng" dirty="0"/>
          </a:p>
        </p:txBody>
      </p:sp>
      <p:graphicFrame>
        <p:nvGraphicFramePr>
          <p:cNvPr id="3" name="Tabla 2">
            <a:extLst>
              <a:ext uri="{FF2B5EF4-FFF2-40B4-BE49-F238E27FC236}">
                <a16:creationId xmlns:a16="http://schemas.microsoft.com/office/drawing/2014/main" id="{8CF56C74-686C-A4A1-1E64-F7AC5D17E72A}"/>
              </a:ext>
            </a:extLst>
          </p:cNvPr>
          <p:cNvGraphicFramePr>
            <a:graphicFrameLocks noGrp="1"/>
          </p:cNvGraphicFramePr>
          <p:nvPr>
            <p:extLst>
              <p:ext uri="{D42A27DB-BD31-4B8C-83A1-F6EECF244321}">
                <p14:modId xmlns:p14="http://schemas.microsoft.com/office/powerpoint/2010/main" val="1796615360"/>
              </p:ext>
            </p:extLst>
          </p:nvPr>
        </p:nvGraphicFramePr>
        <p:xfrm>
          <a:off x="1052945" y="2946400"/>
          <a:ext cx="10686474" cy="3627250"/>
        </p:xfrm>
        <a:graphic>
          <a:graphicData uri="http://schemas.openxmlformats.org/drawingml/2006/table">
            <a:tbl>
              <a:tblPr firstRow="1" bandRow="1">
                <a:tableStyleId>{5C22544A-7EE6-4342-B048-85BDC9FD1C3A}</a:tableStyleId>
              </a:tblPr>
              <a:tblGrid>
                <a:gridCol w="1560946">
                  <a:extLst>
                    <a:ext uri="{9D8B030D-6E8A-4147-A177-3AD203B41FA5}">
                      <a16:colId xmlns:a16="http://schemas.microsoft.com/office/drawing/2014/main" val="2943933087"/>
                    </a:ext>
                  </a:extLst>
                </a:gridCol>
                <a:gridCol w="1524000">
                  <a:extLst>
                    <a:ext uri="{9D8B030D-6E8A-4147-A177-3AD203B41FA5}">
                      <a16:colId xmlns:a16="http://schemas.microsoft.com/office/drawing/2014/main" val="2597303112"/>
                    </a:ext>
                  </a:extLst>
                </a:gridCol>
                <a:gridCol w="3315854">
                  <a:extLst>
                    <a:ext uri="{9D8B030D-6E8A-4147-A177-3AD203B41FA5}">
                      <a16:colId xmlns:a16="http://schemas.microsoft.com/office/drawing/2014/main" val="477423720"/>
                    </a:ext>
                  </a:extLst>
                </a:gridCol>
                <a:gridCol w="2216728">
                  <a:extLst>
                    <a:ext uri="{9D8B030D-6E8A-4147-A177-3AD203B41FA5}">
                      <a16:colId xmlns:a16="http://schemas.microsoft.com/office/drawing/2014/main" val="2096365589"/>
                    </a:ext>
                  </a:extLst>
                </a:gridCol>
                <a:gridCol w="2068946">
                  <a:extLst>
                    <a:ext uri="{9D8B030D-6E8A-4147-A177-3AD203B41FA5}">
                      <a16:colId xmlns:a16="http://schemas.microsoft.com/office/drawing/2014/main" val="2042594175"/>
                    </a:ext>
                  </a:extLst>
                </a:gridCol>
              </a:tblGrid>
              <a:tr h="487706">
                <a:tc>
                  <a:txBody>
                    <a:bodyPr/>
                    <a:lstStyle/>
                    <a:p>
                      <a:pPr algn="ctr"/>
                      <a:r>
                        <a:rPr lang="es-CO" dirty="0"/>
                        <a:t>EJERCICIO</a:t>
                      </a:r>
                    </a:p>
                  </a:txBody>
                  <a:tcPr/>
                </a:tc>
                <a:tc>
                  <a:txBody>
                    <a:bodyPr/>
                    <a:lstStyle/>
                    <a:p>
                      <a:pPr algn="ctr"/>
                      <a:r>
                        <a:rPr lang="es-CO" dirty="0"/>
                        <a:t>PERIODO</a:t>
                      </a:r>
                    </a:p>
                  </a:txBody>
                  <a:tcPr/>
                </a:tc>
                <a:tc>
                  <a:txBody>
                    <a:bodyPr/>
                    <a:lstStyle/>
                    <a:p>
                      <a:pPr algn="ctr"/>
                      <a:r>
                        <a:rPr lang="es-CO" dirty="0"/>
                        <a:t>IMPORTE DE RETENCIONES DE ISR SERVICIOS PROFESIONALES</a:t>
                      </a:r>
                    </a:p>
                  </a:txBody>
                  <a:tcPr/>
                </a:tc>
                <a:tc>
                  <a:txBody>
                    <a:bodyPr/>
                    <a:lstStyle/>
                    <a:p>
                      <a:pPr algn="ctr"/>
                      <a:r>
                        <a:rPr lang="es-CO" dirty="0"/>
                        <a:t>IMPORTE DE RETENCIONES ENTERADAS</a:t>
                      </a:r>
                    </a:p>
                  </a:txBody>
                  <a:tcPr/>
                </a:tc>
                <a:tc>
                  <a:txBody>
                    <a:bodyPr/>
                    <a:lstStyle/>
                    <a:p>
                      <a:pPr algn="ctr"/>
                      <a:r>
                        <a:rPr lang="es-CO" dirty="0"/>
                        <a:t>DIFERENCIA PENDIENTE DE PAGO</a:t>
                      </a:r>
                    </a:p>
                  </a:txBody>
                  <a:tcPr/>
                </a:tc>
                <a:extLst>
                  <a:ext uri="{0D108BD9-81ED-4DB2-BD59-A6C34878D82A}">
                    <a16:rowId xmlns:a16="http://schemas.microsoft.com/office/drawing/2014/main" val="2104744559"/>
                  </a:ext>
                </a:extLst>
              </a:tr>
              <a:tr h="487706">
                <a:tc>
                  <a:txBody>
                    <a:bodyPr/>
                    <a:lstStyle/>
                    <a:p>
                      <a:pPr algn="ctr"/>
                      <a:r>
                        <a:rPr lang="es-CO" dirty="0"/>
                        <a:t>2022</a:t>
                      </a:r>
                    </a:p>
                  </a:txBody>
                  <a:tcPr/>
                </a:tc>
                <a:tc>
                  <a:txBody>
                    <a:bodyPr/>
                    <a:lstStyle/>
                    <a:p>
                      <a:pPr algn="ctr"/>
                      <a:r>
                        <a:rPr lang="es-CO" dirty="0"/>
                        <a:t>JULIO </a:t>
                      </a:r>
                    </a:p>
                  </a:txBody>
                  <a:tcPr/>
                </a:tc>
                <a:tc>
                  <a:txBody>
                    <a:bodyPr/>
                    <a:lstStyle/>
                    <a:p>
                      <a:pPr algn="ctr"/>
                      <a:r>
                        <a:rPr lang="es-CO" dirty="0"/>
                        <a:t>$    6,000</a:t>
                      </a:r>
                    </a:p>
                  </a:txBody>
                  <a:tcPr/>
                </a:tc>
                <a:tc>
                  <a:txBody>
                    <a:bodyPr/>
                    <a:lstStyle/>
                    <a:p>
                      <a:pPr algn="ctr"/>
                      <a:r>
                        <a:rPr lang="es-CO" dirty="0"/>
                        <a:t>$    4,000</a:t>
                      </a:r>
                    </a:p>
                  </a:txBody>
                  <a:tcPr/>
                </a:tc>
                <a:tc>
                  <a:txBody>
                    <a:bodyPr/>
                    <a:lstStyle/>
                    <a:p>
                      <a:pPr algn="ctr"/>
                      <a:r>
                        <a:rPr lang="es-CO" dirty="0"/>
                        <a:t>$    2,000</a:t>
                      </a:r>
                    </a:p>
                  </a:txBody>
                  <a:tcPr/>
                </a:tc>
                <a:extLst>
                  <a:ext uri="{0D108BD9-81ED-4DB2-BD59-A6C34878D82A}">
                    <a16:rowId xmlns:a16="http://schemas.microsoft.com/office/drawing/2014/main" val="2822384833"/>
                  </a:ext>
                </a:extLst>
              </a:tr>
              <a:tr h="487706">
                <a:tc>
                  <a:txBody>
                    <a:bodyPr/>
                    <a:lstStyle/>
                    <a:p>
                      <a:pPr algn="ctr"/>
                      <a:r>
                        <a:rPr lang="es-CO" dirty="0"/>
                        <a:t>2022</a:t>
                      </a:r>
                    </a:p>
                  </a:txBody>
                  <a:tcPr/>
                </a:tc>
                <a:tc>
                  <a:txBody>
                    <a:bodyPr/>
                    <a:lstStyle/>
                    <a:p>
                      <a:pPr algn="ctr"/>
                      <a:r>
                        <a:rPr lang="es-CO" dirty="0"/>
                        <a:t>AGOSTO</a:t>
                      </a:r>
                    </a:p>
                  </a:txBody>
                  <a:tcPr/>
                </a:tc>
                <a:tc>
                  <a:txBody>
                    <a:bodyPr/>
                    <a:lstStyle/>
                    <a:p>
                      <a:pPr algn="ctr"/>
                      <a:r>
                        <a:rPr lang="es-CO" dirty="0"/>
                        <a:t>      6,000</a:t>
                      </a:r>
                    </a:p>
                  </a:txBody>
                  <a:tcPr/>
                </a:tc>
                <a:tc>
                  <a:txBody>
                    <a:bodyPr/>
                    <a:lstStyle/>
                    <a:p>
                      <a:pPr algn="ctr"/>
                      <a:r>
                        <a:rPr lang="es-CO" dirty="0"/>
                        <a:t>      4,000</a:t>
                      </a:r>
                    </a:p>
                  </a:txBody>
                  <a:tcPr/>
                </a:tc>
                <a:tc>
                  <a:txBody>
                    <a:bodyPr/>
                    <a:lstStyle/>
                    <a:p>
                      <a:pPr algn="ctr"/>
                      <a:r>
                        <a:rPr lang="es-CO" dirty="0"/>
                        <a:t>      2,000</a:t>
                      </a:r>
                    </a:p>
                  </a:txBody>
                  <a:tcPr/>
                </a:tc>
                <a:extLst>
                  <a:ext uri="{0D108BD9-81ED-4DB2-BD59-A6C34878D82A}">
                    <a16:rowId xmlns:a16="http://schemas.microsoft.com/office/drawing/2014/main" val="3629046325"/>
                  </a:ext>
                </a:extLst>
              </a:tr>
              <a:tr h="487706">
                <a:tc>
                  <a:txBody>
                    <a:bodyPr/>
                    <a:lstStyle/>
                    <a:p>
                      <a:pPr algn="ctr"/>
                      <a:r>
                        <a:rPr lang="es-CO" dirty="0"/>
                        <a:t>2023</a:t>
                      </a:r>
                    </a:p>
                  </a:txBody>
                  <a:tcPr/>
                </a:tc>
                <a:tc>
                  <a:txBody>
                    <a:bodyPr/>
                    <a:lstStyle/>
                    <a:p>
                      <a:pPr algn="ctr"/>
                      <a:r>
                        <a:rPr lang="es-CO" dirty="0"/>
                        <a:t>OCTUBRE</a:t>
                      </a:r>
                    </a:p>
                  </a:txBody>
                  <a:tcPr/>
                </a:tc>
                <a:tc>
                  <a:txBody>
                    <a:bodyPr/>
                    <a:lstStyle/>
                    <a:p>
                      <a:pPr algn="ctr"/>
                      <a:r>
                        <a:rPr lang="es-CO" dirty="0"/>
                        <a:t>    15,000</a:t>
                      </a:r>
                    </a:p>
                  </a:txBody>
                  <a:tcPr/>
                </a:tc>
                <a:tc>
                  <a:txBody>
                    <a:bodyPr/>
                    <a:lstStyle/>
                    <a:p>
                      <a:pPr algn="ctr"/>
                      <a:r>
                        <a:rPr lang="es-CO" dirty="0"/>
                        <a:t>    10,000</a:t>
                      </a:r>
                    </a:p>
                  </a:txBody>
                  <a:tcPr/>
                </a:tc>
                <a:tc>
                  <a:txBody>
                    <a:bodyPr/>
                    <a:lstStyle/>
                    <a:p>
                      <a:pPr algn="ctr"/>
                      <a:r>
                        <a:rPr lang="es-CO" dirty="0"/>
                        <a:t>      5,000</a:t>
                      </a:r>
                    </a:p>
                  </a:txBody>
                  <a:tcPr/>
                </a:tc>
                <a:extLst>
                  <a:ext uri="{0D108BD9-81ED-4DB2-BD59-A6C34878D82A}">
                    <a16:rowId xmlns:a16="http://schemas.microsoft.com/office/drawing/2014/main" val="632856026"/>
                  </a:ext>
                </a:extLst>
              </a:tr>
              <a:tr h="487706">
                <a:tc>
                  <a:txBody>
                    <a:bodyPr/>
                    <a:lstStyle/>
                    <a:p>
                      <a:pPr algn="ctr"/>
                      <a:r>
                        <a:rPr lang="es-CO" dirty="0"/>
                        <a:t>2023</a:t>
                      </a:r>
                    </a:p>
                  </a:txBody>
                  <a:tcPr/>
                </a:tc>
                <a:tc>
                  <a:txBody>
                    <a:bodyPr/>
                    <a:lstStyle/>
                    <a:p>
                      <a:pPr algn="ctr"/>
                      <a:r>
                        <a:rPr lang="es-CO" dirty="0"/>
                        <a:t>NOVIEMBRE</a:t>
                      </a:r>
                    </a:p>
                  </a:txBody>
                  <a:tcPr/>
                </a:tc>
                <a:tc>
                  <a:txBody>
                    <a:bodyPr/>
                    <a:lstStyle/>
                    <a:p>
                      <a:pPr algn="ctr"/>
                      <a:r>
                        <a:rPr lang="es-CO" dirty="0"/>
                        <a:t>    15,000</a:t>
                      </a:r>
                    </a:p>
                  </a:txBody>
                  <a:tcPr/>
                </a:tc>
                <a:tc>
                  <a:txBody>
                    <a:bodyPr/>
                    <a:lstStyle/>
                    <a:p>
                      <a:pPr algn="ctr"/>
                      <a:r>
                        <a:rPr lang="es-CO" dirty="0"/>
                        <a:t>    10,000</a:t>
                      </a:r>
                    </a:p>
                  </a:txBody>
                  <a:tcPr/>
                </a:tc>
                <a:tc>
                  <a:txBody>
                    <a:bodyPr/>
                    <a:lstStyle/>
                    <a:p>
                      <a:pPr algn="ctr"/>
                      <a:r>
                        <a:rPr lang="es-CO" dirty="0"/>
                        <a:t>      5,000</a:t>
                      </a:r>
                    </a:p>
                  </a:txBody>
                  <a:tcPr/>
                </a:tc>
                <a:extLst>
                  <a:ext uri="{0D108BD9-81ED-4DB2-BD59-A6C34878D82A}">
                    <a16:rowId xmlns:a16="http://schemas.microsoft.com/office/drawing/2014/main" val="2791655865"/>
                  </a:ext>
                </a:extLst>
              </a:tr>
              <a:tr h="487706">
                <a:tc>
                  <a:txBody>
                    <a:bodyPr/>
                    <a:lstStyle/>
                    <a:p>
                      <a:pPr algn="ctr"/>
                      <a:r>
                        <a:rPr lang="es-CO" dirty="0"/>
                        <a:t>2024</a:t>
                      </a:r>
                    </a:p>
                  </a:txBody>
                  <a:tcPr/>
                </a:tc>
                <a:tc>
                  <a:txBody>
                    <a:bodyPr/>
                    <a:lstStyle/>
                    <a:p>
                      <a:pPr algn="ctr"/>
                      <a:r>
                        <a:rPr lang="es-CO" dirty="0"/>
                        <a:t>MARZO</a:t>
                      </a:r>
                    </a:p>
                  </a:txBody>
                  <a:tcPr/>
                </a:tc>
                <a:tc>
                  <a:txBody>
                    <a:bodyPr/>
                    <a:lstStyle/>
                    <a:p>
                      <a:pPr algn="ctr"/>
                      <a:r>
                        <a:rPr lang="es-CO" dirty="0"/>
                        <a:t>      4,000</a:t>
                      </a:r>
                    </a:p>
                  </a:txBody>
                  <a:tcPr/>
                </a:tc>
                <a:tc>
                  <a:txBody>
                    <a:bodyPr/>
                    <a:lstStyle/>
                    <a:p>
                      <a:pPr algn="ctr"/>
                      <a:r>
                        <a:rPr lang="es-CO" dirty="0"/>
                        <a:t>      2,000</a:t>
                      </a:r>
                    </a:p>
                  </a:txBody>
                  <a:tcPr/>
                </a:tc>
                <a:tc>
                  <a:txBody>
                    <a:bodyPr/>
                    <a:lstStyle/>
                    <a:p>
                      <a:pPr algn="ctr"/>
                      <a:r>
                        <a:rPr lang="es-CO" dirty="0"/>
                        <a:t>      2,000</a:t>
                      </a:r>
                    </a:p>
                  </a:txBody>
                  <a:tcPr/>
                </a:tc>
                <a:extLst>
                  <a:ext uri="{0D108BD9-81ED-4DB2-BD59-A6C34878D82A}">
                    <a16:rowId xmlns:a16="http://schemas.microsoft.com/office/drawing/2014/main" val="653527935"/>
                  </a:ext>
                </a:extLst>
              </a:tr>
            </a:tbl>
          </a:graphicData>
        </a:graphic>
      </p:graphicFrame>
      <p:pic>
        <p:nvPicPr>
          <p:cNvPr id="4" name="Picture 1">
            <a:extLst>
              <a:ext uri="{FF2B5EF4-FFF2-40B4-BE49-F238E27FC236}">
                <a16:creationId xmlns:a16="http://schemas.microsoft.com/office/drawing/2014/main" id="{5DBD2FBD-113E-75E0-AE8C-546292519D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470" y="6456784"/>
            <a:ext cx="1396530" cy="39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52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7AF8F-03A0-0ACB-7607-B63EC2BDD3FA}"/>
              </a:ext>
            </a:extLst>
          </p:cNvPr>
          <p:cNvSpPr>
            <a:spLocks noGrp="1"/>
          </p:cNvSpPr>
          <p:nvPr>
            <p:ph type="title"/>
          </p:nvPr>
        </p:nvSpPr>
        <p:spPr>
          <a:xfrm>
            <a:off x="581193" y="729658"/>
            <a:ext cx="11029616" cy="737548"/>
          </a:xfrm>
        </p:spPr>
        <p:txBody>
          <a:bodyPr/>
          <a:lstStyle/>
          <a:p>
            <a:r>
              <a:rPr lang="es-ES" dirty="0"/>
              <a:t>RESTRICCIÓN DE SELLOS DIGITALES</a:t>
            </a:r>
          </a:p>
        </p:txBody>
      </p:sp>
      <p:sp>
        <p:nvSpPr>
          <p:cNvPr id="3" name="Marcador de contenido 2">
            <a:extLst>
              <a:ext uri="{FF2B5EF4-FFF2-40B4-BE49-F238E27FC236}">
                <a16:creationId xmlns:a16="http://schemas.microsoft.com/office/drawing/2014/main" id="{F3851BFF-E9FF-BCD9-26C7-6C796E9D642A}"/>
              </a:ext>
            </a:extLst>
          </p:cNvPr>
          <p:cNvSpPr>
            <a:spLocks noGrp="1"/>
          </p:cNvSpPr>
          <p:nvPr>
            <p:ph sz="half" idx="1"/>
          </p:nvPr>
        </p:nvSpPr>
        <p:spPr>
          <a:xfrm>
            <a:off x="320763" y="1996510"/>
            <a:ext cx="7785553" cy="4665122"/>
          </a:xfrm>
        </p:spPr>
        <p:txBody>
          <a:bodyPr>
            <a:normAutofit/>
          </a:bodyPr>
          <a:lstStyle/>
          <a:p>
            <a:pPr marL="305435" indent="-305435"/>
            <a:r>
              <a:rPr lang="es-ES" b="1" dirty="0"/>
              <a:t>Artículo 17-H Bis.-</a:t>
            </a:r>
            <a:r>
              <a:rPr lang="es-ES" dirty="0"/>
              <a:t> Las autoridades fiscales podrán restringir temporalmente el uso de los certificados de sello digital:</a:t>
            </a:r>
          </a:p>
          <a:p>
            <a:pPr marL="1241425" lvl="3" indent="-233680"/>
            <a:r>
              <a:rPr lang="es-ES" sz="1600" dirty="0"/>
              <a:t>Se omita la presentación de la declaración anual transcurrido un mes posterior a la que fecha en que se encontraban obligados a hacerlo.</a:t>
            </a:r>
          </a:p>
          <a:p>
            <a:pPr marL="1241425" lvl="3" indent="-233680"/>
            <a:r>
              <a:rPr lang="es-ES" sz="1600" dirty="0"/>
              <a:t>Durante el procedimiento administrativo de ejecución no localicen al contribuyente o éste desaparezca.</a:t>
            </a:r>
          </a:p>
          <a:p>
            <a:pPr marL="1241425" lvl="3" indent="-233680"/>
            <a:r>
              <a:rPr lang="es-ES" sz="1600" dirty="0"/>
              <a:t>En el ejercicio de sus facultades, el contribuyente no puede ser localizado.</a:t>
            </a:r>
          </a:p>
          <a:p>
            <a:pPr marL="1241425" lvl="3" indent="-233680"/>
            <a:r>
              <a:rPr lang="es-ES" sz="1600" dirty="0"/>
              <a:t>Cuando el contribuyente se ubica en los supuestos del artículo 69-B del CFF.</a:t>
            </a:r>
          </a:p>
          <a:p>
            <a:pPr marL="1241425" lvl="3" indent="-233680"/>
            <a:r>
              <a:rPr lang="es-ES" sz="1600" b="1" u="sng" dirty="0"/>
              <a:t>Detecten que el ingreso declarado, el valor de los actos o actividades gravadas declarados, manifestados en las declaraciones de pagos provisionales o definitivos, de retenciones o del ejercicio, no concuerden con los ingresos o valor de actos o actividades señalados en los comprobantes fiscales por internet.</a:t>
            </a:r>
          </a:p>
          <a:p>
            <a:pPr marL="1241425" lvl="3" indent="-233680"/>
            <a:r>
              <a:rPr lang="es-ES" sz="1600" dirty="0"/>
              <a:t>Detecten que la persona moral tiene un socio o accionista que cuenta con el control efectivo y cuyo certificado se ha dejado sin efectos.</a:t>
            </a:r>
          </a:p>
          <a:p>
            <a:pPr marL="1241425" lvl="3" indent="-233680"/>
            <a:endParaRPr lang="es-ES" dirty="0"/>
          </a:p>
        </p:txBody>
      </p:sp>
      <p:pic>
        <p:nvPicPr>
          <p:cNvPr id="5" name="Imagen 4">
            <a:extLst>
              <a:ext uri="{FF2B5EF4-FFF2-40B4-BE49-F238E27FC236}">
                <a16:creationId xmlns:a16="http://schemas.microsoft.com/office/drawing/2014/main" id="{8F716395-98B1-F80C-71A9-4DE09411A966}"/>
              </a:ext>
            </a:extLst>
          </p:cNvPr>
          <p:cNvPicPr>
            <a:picLocks noChangeAspect="1"/>
          </p:cNvPicPr>
          <p:nvPr/>
        </p:nvPicPr>
        <p:blipFill>
          <a:blip r:embed="rId2"/>
          <a:stretch>
            <a:fillRect/>
          </a:stretch>
        </p:blipFill>
        <p:spPr>
          <a:xfrm>
            <a:off x="8108068" y="2316173"/>
            <a:ext cx="3972043" cy="3817174"/>
          </a:xfrm>
          <a:prstGeom prst="rect">
            <a:avLst/>
          </a:prstGeom>
        </p:spPr>
      </p:pic>
      <p:pic>
        <p:nvPicPr>
          <p:cNvPr id="4" name="Picture 1">
            <a:extLst>
              <a:ext uri="{FF2B5EF4-FFF2-40B4-BE49-F238E27FC236}">
                <a16:creationId xmlns:a16="http://schemas.microsoft.com/office/drawing/2014/main" id="{592BFE59-4804-7FB3-9247-95D91DC3D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6531" y="6409501"/>
            <a:ext cx="1565469" cy="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934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7AF8F-03A0-0ACB-7607-B63EC2BDD3FA}"/>
              </a:ext>
            </a:extLst>
          </p:cNvPr>
          <p:cNvSpPr>
            <a:spLocks noGrp="1"/>
          </p:cNvSpPr>
          <p:nvPr>
            <p:ph type="title"/>
          </p:nvPr>
        </p:nvSpPr>
        <p:spPr>
          <a:xfrm>
            <a:off x="581193" y="729658"/>
            <a:ext cx="11029616" cy="737548"/>
          </a:xfrm>
        </p:spPr>
        <p:txBody>
          <a:bodyPr/>
          <a:lstStyle/>
          <a:p>
            <a:r>
              <a:rPr lang="es-ES" dirty="0"/>
              <a:t>CANCELACIÓN DE CFDI</a:t>
            </a:r>
          </a:p>
        </p:txBody>
      </p:sp>
      <p:sp>
        <p:nvSpPr>
          <p:cNvPr id="3" name="Marcador de contenido 2">
            <a:extLst>
              <a:ext uri="{FF2B5EF4-FFF2-40B4-BE49-F238E27FC236}">
                <a16:creationId xmlns:a16="http://schemas.microsoft.com/office/drawing/2014/main" id="{F3851BFF-E9FF-BCD9-26C7-6C796E9D642A}"/>
              </a:ext>
            </a:extLst>
          </p:cNvPr>
          <p:cNvSpPr>
            <a:spLocks noGrp="1"/>
          </p:cNvSpPr>
          <p:nvPr>
            <p:ph sz="half" idx="1"/>
          </p:nvPr>
        </p:nvSpPr>
        <p:spPr>
          <a:xfrm>
            <a:off x="320763" y="1996510"/>
            <a:ext cx="6107224" cy="3642692"/>
          </a:xfrm>
        </p:spPr>
        <p:txBody>
          <a:bodyPr>
            <a:normAutofit/>
          </a:bodyPr>
          <a:lstStyle/>
          <a:p>
            <a:pPr marL="305435" indent="-305435"/>
            <a:r>
              <a:rPr lang="es-ES" b="1" dirty="0"/>
              <a:t>Artículo 29 A, párrafo cuarto.-</a:t>
            </a:r>
            <a:r>
              <a:rPr lang="es-ES" dirty="0"/>
              <a:t> Salvo que las disposiciones fiscales prevean un plazo menor, los comprobantes fiscales digitales por internet sólo podrán cancelarse en el ejercicio en el que se expidan y siempre que la persona a favor de quien se expidan acepte su cancelación</a:t>
            </a:r>
          </a:p>
        </p:txBody>
      </p:sp>
      <p:pic>
        <p:nvPicPr>
          <p:cNvPr id="4" name="Imagen 3">
            <a:extLst>
              <a:ext uri="{FF2B5EF4-FFF2-40B4-BE49-F238E27FC236}">
                <a16:creationId xmlns:a16="http://schemas.microsoft.com/office/drawing/2014/main" id="{09A299B9-90EB-1678-347C-CA87D46DEB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20770" y="2736990"/>
            <a:ext cx="4477955" cy="2676525"/>
          </a:xfrm>
          <a:prstGeom prst="rect">
            <a:avLst/>
          </a:prstGeom>
        </p:spPr>
      </p:pic>
      <p:pic>
        <p:nvPicPr>
          <p:cNvPr id="5" name="Picture 1">
            <a:extLst>
              <a:ext uri="{FF2B5EF4-FFF2-40B4-BE49-F238E27FC236}">
                <a16:creationId xmlns:a16="http://schemas.microsoft.com/office/drawing/2014/main" id="{0255D501-22D8-CD91-E9DD-9FAAD79F07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6531" y="6409501"/>
            <a:ext cx="1565469" cy="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7AF8F-03A0-0ACB-7607-B63EC2BDD3FA}"/>
              </a:ext>
            </a:extLst>
          </p:cNvPr>
          <p:cNvSpPr>
            <a:spLocks noGrp="1"/>
          </p:cNvSpPr>
          <p:nvPr>
            <p:ph type="title"/>
          </p:nvPr>
        </p:nvSpPr>
        <p:spPr>
          <a:xfrm>
            <a:off x="581193" y="729658"/>
            <a:ext cx="11029616" cy="737548"/>
          </a:xfrm>
        </p:spPr>
        <p:txBody>
          <a:bodyPr/>
          <a:lstStyle/>
          <a:p>
            <a:r>
              <a:rPr lang="es-ES" dirty="0"/>
              <a:t>MULTAS </a:t>
            </a:r>
          </a:p>
        </p:txBody>
      </p:sp>
      <p:sp>
        <p:nvSpPr>
          <p:cNvPr id="3" name="Marcador de contenido 2">
            <a:extLst>
              <a:ext uri="{FF2B5EF4-FFF2-40B4-BE49-F238E27FC236}">
                <a16:creationId xmlns:a16="http://schemas.microsoft.com/office/drawing/2014/main" id="{F3851BFF-E9FF-BCD9-26C7-6C796E9D642A}"/>
              </a:ext>
            </a:extLst>
          </p:cNvPr>
          <p:cNvSpPr>
            <a:spLocks noGrp="1"/>
          </p:cNvSpPr>
          <p:nvPr>
            <p:ph sz="half" idx="1"/>
          </p:nvPr>
        </p:nvSpPr>
        <p:spPr>
          <a:xfrm>
            <a:off x="320763" y="2189421"/>
            <a:ext cx="6965680" cy="4221427"/>
          </a:xfrm>
        </p:spPr>
        <p:txBody>
          <a:bodyPr>
            <a:normAutofit/>
          </a:bodyPr>
          <a:lstStyle/>
          <a:p>
            <a:pPr marL="305435" indent="-305435"/>
            <a:r>
              <a:rPr lang="es-ES" b="1" dirty="0"/>
              <a:t>Artículo 81.-</a:t>
            </a:r>
            <a:r>
              <a:rPr lang="es-ES" dirty="0"/>
              <a:t> Son infracciones relacionadas con la obligación de pago de las contribuciones:</a:t>
            </a:r>
          </a:p>
          <a:p>
            <a:pPr marL="629920" lvl="1" indent="-305435">
              <a:buFont typeface="Wingdings,Sans-Serif" panose="05020102010507070707" pitchFamily="18" charset="2"/>
              <a:buChar char="§"/>
            </a:pPr>
            <a:r>
              <a:rPr lang="es-ES" dirty="0"/>
              <a:t> </a:t>
            </a:r>
            <a:r>
              <a:rPr lang="es-ES" sz="1800" b="1" dirty="0"/>
              <a:t>XLVI.- </a:t>
            </a:r>
            <a:r>
              <a:rPr lang="es-ES" sz="1800" dirty="0"/>
              <a:t>No cancelar los comprobantes fiscales digitales por internet de ingresos cuando dichos comprobantes se hayan emitido por error o sin causa para ello o cancelarlos fuera del plazo establecido en el Artículo 29-A, cuarto párrafo de este Código, y demás disposiciones aplicables.</a:t>
            </a:r>
            <a:endParaRPr lang="en-US" sz="1800" dirty="0">
              <a:solidFill>
                <a:srgbClr val="000000"/>
              </a:solidFill>
            </a:endParaRPr>
          </a:p>
          <a:p>
            <a:pPr marL="0" indent="0">
              <a:buNone/>
            </a:pPr>
            <a:endParaRPr lang="es-ES" dirty="0"/>
          </a:p>
          <a:p>
            <a:pPr marL="305435" lvl="1" indent="-305435"/>
            <a:r>
              <a:rPr lang="es-ES" sz="1800" b="1" dirty="0"/>
              <a:t>Artículo 82.- </a:t>
            </a:r>
            <a:r>
              <a:rPr lang="es-ES" sz="1800" dirty="0"/>
              <a:t>A quien cometa las infracciones relacionadas, se impondrán las siguientes multas:</a:t>
            </a:r>
            <a:endParaRPr lang="es-ES" sz="1800" dirty="0">
              <a:solidFill>
                <a:srgbClr val="000000"/>
              </a:solidFill>
            </a:endParaRPr>
          </a:p>
          <a:p>
            <a:pPr marL="629920" lvl="1" indent="-305435">
              <a:buFont typeface="Wingdings,Sans-Serif" panose="05020102010507070707" pitchFamily="18" charset="2"/>
              <a:buChar char="§"/>
            </a:pPr>
            <a:r>
              <a:rPr lang="es-ES" sz="1800" dirty="0" err="1"/>
              <a:t>XLll</a:t>
            </a:r>
            <a:r>
              <a:rPr lang="es-ES" sz="1800" dirty="0"/>
              <a:t>.- Del 5% a un 10% del monto del cada comprobante fiscal, tratándose del supuesto establecido en la fracción XLVI.</a:t>
            </a:r>
          </a:p>
        </p:txBody>
      </p:sp>
      <p:pic>
        <p:nvPicPr>
          <p:cNvPr id="4" name="Imagen 3">
            <a:extLst>
              <a:ext uri="{FF2B5EF4-FFF2-40B4-BE49-F238E27FC236}">
                <a16:creationId xmlns:a16="http://schemas.microsoft.com/office/drawing/2014/main" id="{1AF4C7C6-A972-86B1-D37C-A6301B231B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65234" y="2188821"/>
            <a:ext cx="5329177" cy="3695700"/>
          </a:xfrm>
          <a:prstGeom prst="rect">
            <a:avLst/>
          </a:prstGeom>
        </p:spPr>
      </p:pic>
      <p:pic>
        <p:nvPicPr>
          <p:cNvPr id="5" name="Picture 1">
            <a:extLst>
              <a:ext uri="{FF2B5EF4-FFF2-40B4-BE49-F238E27FC236}">
                <a16:creationId xmlns:a16="http://schemas.microsoft.com/office/drawing/2014/main" id="{7215F209-1C1F-7198-891C-143CB1EBF1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6531" y="6409501"/>
            <a:ext cx="1565469" cy="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1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7AF8F-03A0-0ACB-7607-B63EC2BDD3FA}"/>
              </a:ext>
            </a:extLst>
          </p:cNvPr>
          <p:cNvSpPr>
            <a:spLocks noGrp="1"/>
          </p:cNvSpPr>
          <p:nvPr>
            <p:ph type="title"/>
          </p:nvPr>
        </p:nvSpPr>
        <p:spPr>
          <a:xfrm>
            <a:off x="581193" y="729658"/>
            <a:ext cx="11029616" cy="737548"/>
          </a:xfrm>
        </p:spPr>
        <p:txBody>
          <a:bodyPr/>
          <a:lstStyle/>
          <a:p>
            <a:r>
              <a:rPr lang="es-ES"/>
              <a:t>JURISPRUDENCIA </a:t>
            </a:r>
            <a:endParaRPr lang="es-ES" dirty="0"/>
          </a:p>
        </p:txBody>
      </p:sp>
      <p:sp>
        <p:nvSpPr>
          <p:cNvPr id="3" name="Marcador de contenido 2">
            <a:extLst>
              <a:ext uri="{FF2B5EF4-FFF2-40B4-BE49-F238E27FC236}">
                <a16:creationId xmlns:a16="http://schemas.microsoft.com/office/drawing/2014/main" id="{F3851BFF-E9FF-BCD9-26C7-6C796E9D642A}"/>
              </a:ext>
            </a:extLst>
          </p:cNvPr>
          <p:cNvSpPr>
            <a:spLocks noGrp="1"/>
          </p:cNvSpPr>
          <p:nvPr>
            <p:ph sz="half" idx="1"/>
          </p:nvPr>
        </p:nvSpPr>
        <p:spPr>
          <a:xfrm>
            <a:off x="320763" y="2189421"/>
            <a:ext cx="6965680" cy="4395047"/>
          </a:xfrm>
        </p:spPr>
        <p:txBody>
          <a:bodyPr>
            <a:normAutofit/>
          </a:bodyPr>
          <a:lstStyle/>
          <a:p>
            <a:pPr marL="0" indent="0">
              <a:buNone/>
            </a:pPr>
            <a:r>
              <a:rPr lang="es-ES" sz="1400" b="1" dirty="0">
                <a:solidFill>
                  <a:srgbClr val="000000"/>
                </a:solidFill>
                <a:latin typeface="Roboto"/>
                <a:ea typeface="Roboto"/>
                <a:cs typeface="Roboto"/>
              </a:rPr>
              <a:t>LA LIMITACIÓN DEL PLAZO PARA CANCELAR COMPROBANTES FISCALES DIGITALES POR INTERNET AL EJERCICIO EN QUE SE EXPIDAN ES INCONSTITUCIONAL: PRIMERA SALA</a:t>
            </a:r>
            <a:endParaRPr lang="es-ES" dirty="0"/>
          </a:p>
          <a:p>
            <a:pPr marL="0" indent="0">
              <a:buNone/>
            </a:pPr>
            <a:r>
              <a:rPr lang="es-ES" sz="1400" dirty="0">
                <a:solidFill>
                  <a:srgbClr val="000000"/>
                </a:solidFill>
                <a:latin typeface="Roboto"/>
                <a:ea typeface="Roboto"/>
                <a:cs typeface="Roboto"/>
              </a:rPr>
              <a:t>La medida no es razonable ni congruente con las disposiciones legales que regulan el cumplimiento de obligaciones de determinación de impuestos, en detrimento del principio de seguridad jurídica</a:t>
            </a:r>
            <a:br>
              <a:rPr lang="es-ES" sz="1400" dirty="0">
                <a:solidFill>
                  <a:srgbClr val="000000"/>
                </a:solidFill>
                <a:latin typeface="Roboto"/>
                <a:ea typeface="Roboto"/>
                <a:cs typeface="Roboto"/>
              </a:rPr>
            </a:br>
            <a:br>
              <a:rPr lang="es-ES" sz="1400" dirty="0">
                <a:solidFill>
                  <a:srgbClr val="000000"/>
                </a:solidFill>
                <a:latin typeface="Roboto"/>
                <a:ea typeface="Roboto"/>
                <a:cs typeface="Roboto"/>
              </a:rPr>
            </a:br>
            <a:r>
              <a:rPr lang="es-ES" sz="1400" dirty="0">
                <a:solidFill>
                  <a:srgbClr val="000000"/>
                </a:solidFill>
                <a:latin typeface="Roboto"/>
                <a:ea typeface="Roboto"/>
                <a:cs typeface="Roboto"/>
              </a:rPr>
              <a:t>La Primera Sala de la Suprema Corte de Justicia de la Nación resolvió un juicio de amparo indirecto promovido por cuatro empresas en contra del artículo 29-A, cuarto párrafo del Código Fiscal de la Federación, publicado en el Diario Oficial de la Federación el 12 de noviembre de 2021, el cual establece una limitación temporal para la cancelación de comprobantes fiscales digitales por Internet (CFDI), restringiendo el plazo para llevar a cabo tal acción al del ejercicio fiscal en el que se expidan y siempre que la persona a favor de quien se emita acepte su cancelación.</a:t>
            </a:r>
            <a:endParaRPr lang="es-ES" dirty="0"/>
          </a:p>
          <a:p>
            <a:pPr marL="305435" indent="-305435"/>
            <a:endParaRPr lang="es-ES" sz="1800" dirty="0"/>
          </a:p>
        </p:txBody>
      </p:sp>
      <p:pic>
        <p:nvPicPr>
          <p:cNvPr id="5" name="Imagen 4" descr="Imagem vetorial gratis: Balanças, Espada, Justiça, Direito - Imagem gratis no Pixabay - 145464">
            <a:extLst>
              <a:ext uri="{FF2B5EF4-FFF2-40B4-BE49-F238E27FC236}">
                <a16:creationId xmlns:a16="http://schemas.microsoft.com/office/drawing/2014/main" id="{772306F7-E576-3FAB-65F2-F7FEB4FCB42E}"/>
              </a:ext>
            </a:extLst>
          </p:cNvPr>
          <p:cNvPicPr>
            <a:picLocks noChangeAspect="1"/>
          </p:cNvPicPr>
          <p:nvPr/>
        </p:nvPicPr>
        <p:blipFill>
          <a:blip r:embed="rId2"/>
          <a:stretch>
            <a:fillRect/>
          </a:stretch>
        </p:blipFill>
        <p:spPr>
          <a:xfrm>
            <a:off x="7635048" y="2190124"/>
            <a:ext cx="3982461" cy="3519474"/>
          </a:xfrm>
          <a:prstGeom prst="rect">
            <a:avLst/>
          </a:prstGeom>
        </p:spPr>
      </p:pic>
      <p:pic>
        <p:nvPicPr>
          <p:cNvPr id="4" name="Picture 1">
            <a:extLst>
              <a:ext uri="{FF2B5EF4-FFF2-40B4-BE49-F238E27FC236}">
                <a16:creationId xmlns:a16="http://schemas.microsoft.com/office/drawing/2014/main" id="{B18FB215-1AB1-D01E-3A20-9907B9511F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6531" y="6409501"/>
            <a:ext cx="1565469" cy="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2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F4E0D-1096-A224-0A22-1494B5CC9A1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2B5D338F-F248-40EF-F63A-E030383FC87E}"/>
              </a:ext>
            </a:extLst>
          </p:cNvPr>
          <p:cNvSpPr>
            <a:spLocks noGrp="1"/>
          </p:cNvSpPr>
          <p:nvPr>
            <p:ph type="title"/>
          </p:nvPr>
        </p:nvSpPr>
        <p:spPr>
          <a:xfrm>
            <a:off x="581192" y="702156"/>
            <a:ext cx="11029616" cy="775662"/>
          </a:xfrm>
        </p:spPr>
        <p:txBody>
          <a:bodyPr anchor="b">
            <a:normAutofit/>
          </a:bodyPr>
          <a:lstStyle/>
          <a:p>
            <a:r>
              <a:rPr lang="en-US" dirty="0"/>
              <a:t>RECOMENDACIONES</a:t>
            </a:r>
          </a:p>
        </p:txBody>
      </p:sp>
      <p:sp>
        <p:nvSpPr>
          <p:cNvPr id="2" name="CuadroTexto 1">
            <a:extLst>
              <a:ext uri="{FF2B5EF4-FFF2-40B4-BE49-F238E27FC236}">
                <a16:creationId xmlns:a16="http://schemas.microsoft.com/office/drawing/2014/main" id="{AEF578A7-DC41-7E45-1535-18491D447ED3}"/>
              </a:ext>
            </a:extLst>
          </p:cNvPr>
          <p:cNvSpPr txBox="1"/>
          <p:nvPr/>
        </p:nvSpPr>
        <p:spPr>
          <a:xfrm>
            <a:off x="600366" y="2142843"/>
            <a:ext cx="11029615" cy="397031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s-CO" dirty="0"/>
              <a:t>Utilizar el tipo de CFDI de acuerdo con las actividades que se requieren facturar.</a:t>
            </a:r>
          </a:p>
          <a:p>
            <a:pPr marL="285750" indent="-285750">
              <a:buFont typeface="Wingdings" panose="05000000000000000000" pitchFamily="2" charset="2"/>
              <a:buChar char="ü"/>
            </a:pPr>
            <a:r>
              <a:rPr lang="es-CO" dirty="0"/>
              <a:t>Llenar todos los campos obligatorios del CFDI con los datos completos del receptor y de acuerdo con las actividades económicas del emisor.</a:t>
            </a:r>
          </a:p>
          <a:p>
            <a:pPr marL="285750" indent="-285750">
              <a:buFont typeface="Wingdings" panose="05000000000000000000" pitchFamily="2" charset="2"/>
              <a:buChar char="ü"/>
            </a:pPr>
            <a:r>
              <a:rPr lang="es-CO" dirty="0"/>
              <a:t>Señalar en forma clara el Método de Pago – PUE – PPD</a:t>
            </a:r>
          </a:p>
          <a:p>
            <a:pPr marL="285750" indent="-285750">
              <a:buFont typeface="Wingdings" panose="05000000000000000000" pitchFamily="2" charset="2"/>
              <a:buChar char="ü"/>
            </a:pPr>
            <a:r>
              <a:rPr lang="es-CO" dirty="0"/>
              <a:t>Cancelar el CFDI emitido PUE si este no es pagado dentro del mismo mes</a:t>
            </a:r>
          </a:p>
          <a:p>
            <a:pPr marL="285750" indent="-285750">
              <a:buFont typeface="Wingdings" panose="05000000000000000000" pitchFamily="2" charset="2"/>
              <a:buChar char="ü"/>
            </a:pPr>
            <a:r>
              <a:rPr lang="es-CO" dirty="0"/>
              <a:t>Emitir CFDI de Recepción de Pagos por todos los CFDI emitidos con Método de Pago PPD cuando éstos sean pagados.</a:t>
            </a:r>
          </a:p>
          <a:p>
            <a:pPr marL="285750" indent="-285750">
              <a:buFont typeface="Wingdings" panose="05000000000000000000" pitchFamily="2" charset="2"/>
              <a:buChar char="ü"/>
            </a:pPr>
            <a:r>
              <a:rPr lang="es-CO" dirty="0"/>
              <a:t>Emitir CFDI de Egresos por los descuentos y bonificaciones que se otorguen al cliente, no incluirlo en el CFDI de ingresos.</a:t>
            </a:r>
          </a:p>
          <a:p>
            <a:pPr marL="285750" indent="-285750">
              <a:buFont typeface="Wingdings" panose="05000000000000000000" pitchFamily="2" charset="2"/>
              <a:buChar char="ü"/>
            </a:pPr>
            <a:r>
              <a:rPr lang="es-CO" dirty="0"/>
              <a:t>Emitir CFDI de Nómina en el mismo mes de efectuado el pago a los empleados.</a:t>
            </a:r>
          </a:p>
          <a:p>
            <a:pPr marL="285750" indent="-285750">
              <a:buFont typeface="Wingdings" panose="05000000000000000000" pitchFamily="2" charset="2"/>
              <a:buChar char="ü"/>
            </a:pPr>
            <a:r>
              <a:rPr lang="es-CO" dirty="0"/>
              <a:t>Todos los traslados de mercancías y bienes a las sucursales deben emitir CFDI de traslado, así como si se realice el traslado utilizando carreteras con Complemento Carta Porte.</a:t>
            </a:r>
          </a:p>
          <a:p>
            <a:pPr marL="285750" indent="-285750">
              <a:buFont typeface="Wingdings" panose="05000000000000000000" pitchFamily="2" charset="2"/>
              <a:buChar char="ü"/>
            </a:pPr>
            <a:r>
              <a:rPr lang="es-CO" dirty="0"/>
              <a:t>Presentar Escrito de Aclaración al SAT por todos los comunicados y notificaciones que se reciban. </a:t>
            </a:r>
          </a:p>
          <a:p>
            <a:pPr marL="285750" indent="-285750">
              <a:buFont typeface="Wingdings" panose="05000000000000000000" pitchFamily="2" charset="2"/>
              <a:buChar char="ü"/>
            </a:pPr>
            <a:endParaRPr lang="es-CO" dirty="0"/>
          </a:p>
        </p:txBody>
      </p:sp>
      <p:pic>
        <p:nvPicPr>
          <p:cNvPr id="7" name="Picture 1">
            <a:extLst>
              <a:ext uri="{FF2B5EF4-FFF2-40B4-BE49-F238E27FC236}">
                <a16:creationId xmlns:a16="http://schemas.microsoft.com/office/drawing/2014/main" id="{3C24F1BC-FCB9-877A-AA26-04750B06E4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178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tángulo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nvGrpSpPr>
          <p:cNvPr id="14" name="Grupo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ángulo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6" name="Rectángulo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7" name="Rectángulo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 name="Título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es-MX" dirty="0">
                <a:solidFill>
                  <a:srgbClr val="FFFFFF"/>
                </a:solidFill>
              </a:rPr>
              <a:t>Gracias</a:t>
            </a:r>
          </a:p>
        </p:txBody>
      </p:sp>
      <p:sp>
        <p:nvSpPr>
          <p:cNvPr id="3" name="Subtítulo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endParaRPr lang="es-MX" dirty="0">
              <a:solidFill>
                <a:schemeClr val="bg2"/>
              </a:solidFill>
            </a:endParaRPr>
          </a:p>
          <a:p>
            <a:pPr rtl="0"/>
            <a:endParaRPr lang="es-MX" dirty="0">
              <a:solidFill>
                <a:schemeClr val="bg2"/>
              </a:solidFill>
            </a:endParaRPr>
          </a:p>
          <a:p>
            <a:pPr rtl="0"/>
            <a:endParaRPr lang="es-MX" dirty="0">
              <a:solidFill>
                <a:schemeClr val="bg2"/>
              </a:solidFill>
            </a:endParaRPr>
          </a:p>
        </p:txBody>
      </p:sp>
      <p:pic>
        <p:nvPicPr>
          <p:cNvPr id="5" name="Imagen 4" descr="Números digital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pic>
        <p:nvPicPr>
          <p:cNvPr id="4" name="Picture 1">
            <a:extLst>
              <a:ext uri="{FF2B5EF4-FFF2-40B4-BE49-F238E27FC236}">
                <a16:creationId xmlns:a16="http://schemas.microsoft.com/office/drawing/2014/main" id="{4D8C32D2-D8A4-912C-EC6D-97389608CC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0207" y="3258593"/>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4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ángulo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1" name="Rectángulo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 name="Título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algn="ctr" rtl="0"/>
            <a:r>
              <a:rPr lang="es-MX" dirty="0">
                <a:solidFill>
                  <a:srgbClr val="FFFEFF"/>
                </a:solidFill>
              </a:rPr>
              <a:t>Temas:</a:t>
            </a:r>
          </a:p>
        </p:txBody>
      </p:sp>
      <p:graphicFrame>
        <p:nvGraphicFramePr>
          <p:cNvPr id="4" name="Marcador de contenido 3" descr="Gráfico de SmartArt, icono">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448217221"/>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1">
            <a:extLst>
              <a:ext uri="{FF2B5EF4-FFF2-40B4-BE49-F238E27FC236}">
                <a16:creationId xmlns:a16="http://schemas.microsoft.com/office/drawing/2014/main" id="{0267E2AD-6365-1ED6-9346-B38E755301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26531" y="6409501"/>
            <a:ext cx="1565469" cy="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4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633EB-7DCB-4DDC-80AF-C885A3EE1245}"/>
              </a:ext>
            </a:extLst>
          </p:cNvPr>
          <p:cNvSpPr>
            <a:spLocks noGrp="1"/>
          </p:cNvSpPr>
          <p:nvPr>
            <p:ph type="title"/>
          </p:nvPr>
        </p:nvSpPr>
        <p:spPr>
          <a:xfrm>
            <a:off x="581193" y="851026"/>
            <a:ext cx="11029616" cy="685904"/>
          </a:xfrm>
        </p:spPr>
        <p:txBody>
          <a:bodyPr rtlCol="0"/>
          <a:lstStyle/>
          <a:p>
            <a:pPr algn="ctr" rtl="0"/>
            <a:r>
              <a:rPr lang="es-MX" dirty="0"/>
              <a:t>Panorama DE cfdi emitidos por año</a:t>
            </a:r>
          </a:p>
        </p:txBody>
      </p:sp>
      <p:pic>
        <p:nvPicPr>
          <p:cNvPr id="11" name="Marcador de contenido 4" descr="Gráficos">
            <a:extLst>
              <a:ext uri="{FF2B5EF4-FFF2-40B4-BE49-F238E27FC236}">
                <a16:creationId xmlns:a16="http://schemas.microsoft.com/office/drawing/2014/main" id="{47D9BE16-119C-43B2-9AE6-18C4A150C0EF}"/>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tretch/>
        </p:blipFill>
        <p:spPr>
          <a:xfrm>
            <a:off x="581025" y="2231480"/>
            <a:ext cx="4362167" cy="4142160"/>
          </a:xfrm>
        </p:spPr>
      </p:pic>
      <p:graphicFrame>
        <p:nvGraphicFramePr>
          <p:cNvPr id="5" name="Marcador de contenido 4">
            <a:extLst>
              <a:ext uri="{FF2B5EF4-FFF2-40B4-BE49-F238E27FC236}">
                <a16:creationId xmlns:a16="http://schemas.microsoft.com/office/drawing/2014/main" id="{4A406DED-7062-1418-9DB4-23FBDA283A82}"/>
              </a:ext>
            </a:extLst>
          </p:cNvPr>
          <p:cNvGraphicFramePr>
            <a:graphicFrameLocks noGrp="1"/>
          </p:cNvGraphicFramePr>
          <p:nvPr>
            <p:ph sz="half" idx="2"/>
            <p:extLst>
              <p:ext uri="{D42A27DB-BD31-4B8C-83A1-F6EECF244321}">
                <p14:modId xmlns:p14="http://schemas.microsoft.com/office/powerpoint/2010/main" val="3284543491"/>
              </p:ext>
            </p:extLst>
          </p:nvPr>
        </p:nvGraphicFramePr>
        <p:xfrm>
          <a:off x="5368705" y="2444535"/>
          <a:ext cx="6242269" cy="2865120"/>
        </p:xfrm>
        <a:graphic>
          <a:graphicData uri="http://schemas.openxmlformats.org/drawingml/2006/table">
            <a:tbl>
              <a:tblPr firstRow="1" bandRow="1">
                <a:tableStyleId>{5C22544A-7EE6-4342-B048-85BDC9FD1C3A}</a:tableStyleId>
              </a:tblPr>
              <a:tblGrid>
                <a:gridCol w="1255181">
                  <a:extLst>
                    <a:ext uri="{9D8B030D-6E8A-4147-A177-3AD203B41FA5}">
                      <a16:colId xmlns:a16="http://schemas.microsoft.com/office/drawing/2014/main" val="440758265"/>
                    </a:ext>
                  </a:extLst>
                </a:gridCol>
                <a:gridCol w="2701993">
                  <a:extLst>
                    <a:ext uri="{9D8B030D-6E8A-4147-A177-3AD203B41FA5}">
                      <a16:colId xmlns:a16="http://schemas.microsoft.com/office/drawing/2014/main" val="4255044573"/>
                    </a:ext>
                  </a:extLst>
                </a:gridCol>
                <a:gridCol w="2285095">
                  <a:extLst>
                    <a:ext uri="{9D8B030D-6E8A-4147-A177-3AD203B41FA5}">
                      <a16:colId xmlns:a16="http://schemas.microsoft.com/office/drawing/2014/main" val="2634362230"/>
                    </a:ext>
                  </a:extLst>
                </a:gridCol>
              </a:tblGrid>
              <a:tr h="370840">
                <a:tc>
                  <a:txBody>
                    <a:bodyPr/>
                    <a:lstStyle/>
                    <a:p>
                      <a:pPr algn="ctr"/>
                      <a:r>
                        <a:rPr lang="es-CO" dirty="0"/>
                        <a:t>AÑO</a:t>
                      </a:r>
                    </a:p>
                  </a:txBody>
                  <a:tcPr/>
                </a:tc>
                <a:tc>
                  <a:txBody>
                    <a:bodyPr/>
                    <a:lstStyle/>
                    <a:p>
                      <a:pPr algn="ctr"/>
                      <a:r>
                        <a:rPr lang="es-CO" dirty="0"/>
                        <a:t>NÚMERO DE CFDI EMITIDOS</a:t>
                      </a:r>
                    </a:p>
                  </a:txBody>
                  <a:tcPr/>
                </a:tc>
                <a:tc>
                  <a:txBody>
                    <a:bodyPr/>
                    <a:lstStyle/>
                    <a:p>
                      <a:pPr algn="ctr"/>
                      <a:r>
                        <a:rPr lang="es-CO" dirty="0"/>
                        <a:t>CFDI EMITIDOS POR SEGUNDO</a:t>
                      </a:r>
                    </a:p>
                  </a:txBody>
                  <a:tcPr/>
                </a:tc>
                <a:extLst>
                  <a:ext uri="{0D108BD9-81ED-4DB2-BD59-A6C34878D82A}">
                    <a16:rowId xmlns:a16="http://schemas.microsoft.com/office/drawing/2014/main" val="3786376123"/>
                  </a:ext>
                </a:extLst>
              </a:tr>
              <a:tr h="370840">
                <a:tc>
                  <a:txBody>
                    <a:bodyPr/>
                    <a:lstStyle/>
                    <a:p>
                      <a:pPr algn="ctr"/>
                      <a:r>
                        <a:rPr lang="es-CO" dirty="0"/>
                        <a:t>2014</a:t>
                      </a:r>
                    </a:p>
                  </a:txBody>
                  <a:tcPr/>
                </a:tc>
                <a:tc>
                  <a:txBody>
                    <a:bodyPr/>
                    <a:lstStyle/>
                    <a:p>
                      <a:pPr algn="ctr"/>
                      <a:r>
                        <a:rPr lang="es-CO" dirty="0"/>
                        <a:t>  5,137,537,885</a:t>
                      </a:r>
                    </a:p>
                  </a:txBody>
                  <a:tcPr/>
                </a:tc>
                <a:tc>
                  <a:txBody>
                    <a:bodyPr/>
                    <a:lstStyle/>
                    <a:p>
                      <a:pPr algn="ctr"/>
                      <a:r>
                        <a:rPr lang="es-CO" dirty="0"/>
                        <a:t>163</a:t>
                      </a:r>
                    </a:p>
                  </a:txBody>
                  <a:tcPr/>
                </a:tc>
                <a:extLst>
                  <a:ext uri="{0D108BD9-81ED-4DB2-BD59-A6C34878D82A}">
                    <a16:rowId xmlns:a16="http://schemas.microsoft.com/office/drawing/2014/main" val="3544997266"/>
                  </a:ext>
                </a:extLst>
              </a:tr>
              <a:tr h="370840">
                <a:tc>
                  <a:txBody>
                    <a:bodyPr/>
                    <a:lstStyle/>
                    <a:p>
                      <a:pPr algn="ctr"/>
                      <a:r>
                        <a:rPr lang="es-CO" dirty="0"/>
                        <a:t>2020</a:t>
                      </a:r>
                    </a:p>
                  </a:txBody>
                  <a:tcPr/>
                </a:tc>
                <a:tc>
                  <a:txBody>
                    <a:bodyPr/>
                    <a:lstStyle/>
                    <a:p>
                      <a:pPr algn="ctr"/>
                      <a:r>
                        <a:rPr lang="es-CO" dirty="0"/>
                        <a:t>  7,797,723,533</a:t>
                      </a:r>
                    </a:p>
                  </a:txBody>
                  <a:tcPr/>
                </a:tc>
                <a:tc>
                  <a:txBody>
                    <a:bodyPr/>
                    <a:lstStyle/>
                    <a:p>
                      <a:pPr algn="ctr"/>
                      <a:r>
                        <a:rPr lang="es-CO" dirty="0"/>
                        <a:t>247</a:t>
                      </a:r>
                    </a:p>
                  </a:txBody>
                  <a:tcPr/>
                </a:tc>
                <a:extLst>
                  <a:ext uri="{0D108BD9-81ED-4DB2-BD59-A6C34878D82A}">
                    <a16:rowId xmlns:a16="http://schemas.microsoft.com/office/drawing/2014/main" val="467102773"/>
                  </a:ext>
                </a:extLst>
              </a:tr>
              <a:tr h="370840">
                <a:tc>
                  <a:txBody>
                    <a:bodyPr/>
                    <a:lstStyle/>
                    <a:p>
                      <a:pPr algn="ctr"/>
                      <a:r>
                        <a:rPr lang="es-CO" dirty="0"/>
                        <a:t>2021</a:t>
                      </a:r>
                    </a:p>
                  </a:txBody>
                  <a:tcPr/>
                </a:tc>
                <a:tc>
                  <a:txBody>
                    <a:bodyPr/>
                    <a:lstStyle/>
                    <a:p>
                      <a:pPr algn="ctr"/>
                      <a:r>
                        <a:rPr lang="es-CO" dirty="0"/>
                        <a:t>  8,743,104,843</a:t>
                      </a:r>
                    </a:p>
                  </a:txBody>
                  <a:tcPr/>
                </a:tc>
                <a:tc>
                  <a:txBody>
                    <a:bodyPr/>
                    <a:lstStyle/>
                    <a:p>
                      <a:pPr algn="ctr"/>
                      <a:r>
                        <a:rPr lang="es-CO" dirty="0"/>
                        <a:t>277</a:t>
                      </a:r>
                    </a:p>
                  </a:txBody>
                  <a:tcPr/>
                </a:tc>
                <a:extLst>
                  <a:ext uri="{0D108BD9-81ED-4DB2-BD59-A6C34878D82A}">
                    <a16:rowId xmlns:a16="http://schemas.microsoft.com/office/drawing/2014/main" val="2820755555"/>
                  </a:ext>
                </a:extLst>
              </a:tr>
              <a:tr h="370840">
                <a:tc>
                  <a:txBody>
                    <a:bodyPr/>
                    <a:lstStyle/>
                    <a:p>
                      <a:pPr algn="ctr"/>
                      <a:r>
                        <a:rPr lang="es-CO" dirty="0"/>
                        <a:t>2022</a:t>
                      </a:r>
                    </a:p>
                  </a:txBody>
                  <a:tcPr/>
                </a:tc>
                <a:tc>
                  <a:txBody>
                    <a:bodyPr/>
                    <a:lstStyle/>
                    <a:p>
                      <a:pPr algn="ctr"/>
                      <a:r>
                        <a:rPr lang="es-CO" dirty="0"/>
                        <a:t>  9,746,880,527</a:t>
                      </a:r>
                    </a:p>
                  </a:txBody>
                  <a:tcPr/>
                </a:tc>
                <a:tc>
                  <a:txBody>
                    <a:bodyPr/>
                    <a:lstStyle/>
                    <a:p>
                      <a:pPr algn="ctr"/>
                      <a:r>
                        <a:rPr lang="es-CO" dirty="0"/>
                        <a:t>309</a:t>
                      </a:r>
                    </a:p>
                  </a:txBody>
                  <a:tcPr/>
                </a:tc>
                <a:extLst>
                  <a:ext uri="{0D108BD9-81ED-4DB2-BD59-A6C34878D82A}">
                    <a16:rowId xmlns:a16="http://schemas.microsoft.com/office/drawing/2014/main" val="1181122884"/>
                  </a:ext>
                </a:extLst>
              </a:tr>
              <a:tr h="370840">
                <a:tc>
                  <a:txBody>
                    <a:bodyPr/>
                    <a:lstStyle/>
                    <a:p>
                      <a:pPr algn="ctr"/>
                      <a:r>
                        <a:rPr lang="es-CO" dirty="0"/>
                        <a:t>2023</a:t>
                      </a:r>
                    </a:p>
                  </a:txBody>
                  <a:tcPr/>
                </a:tc>
                <a:tc>
                  <a:txBody>
                    <a:bodyPr/>
                    <a:lstStyle/>
                    <a:p>
                      <a:pPr algn="ctr"/>
                      <a:r>
                        <a:rPr lang="es-CO" dirty="0"/>
                        <a:t>10,323,374,726</a:t>
                      </a:r>
                    </a:p>
                  </a:txBody>
                  <a:tcPr/>
                </a:tc>
                <a:tc>
                  <a:txBody>
                    <a:bodyPr/>
                    <a:lstStyle/>
                    <a:p>
                      <a:pPr algn="ctr"/>
                      <a:r>
                        <a:rPr lang="es-CO" dirty="0"/>
                        <a:t>327</a:t>
                      </a:r>
                    </a:p>
                  </a:txBody>
                  <a:tcPr/>
                </a:tc>
                <a:extLst>
                  <a:ext uri="{0D108BD9-81ED-4DB2-BD59-A6C34878D82A}">
                    <a16:rowId xmlns:a16="http://schemas.microsoft.com/office/drawing/2014/main" val="2748583558"/>
                  </a:ext>
                </a:extLst>
              </a:tr>
              <a:tr h="370840">
                <a:tc>
                  <a:txBody>
                    <a:bodyPr/>
                    <a:lstStyle/>
                    <a:p>
                      <a:pPr algn="ctr"/>
                      <a:r>
                        <a:rPr lang="es-CO" dirty="0"/>
                        <a:t>2024 Sept.</a:t>
                      </a:r>
                    </a:p>
                  </a:txBody>
                  <a:tcPr/>
                </a:tc>
                <a:tc>
                  <a:txBody>
                    <a:bodyPr/>
                    <a:lstStyle/>
                    <a:p>
                      <a:pPr algn="ctr"/>
                      <a:r>
                        <a:rPr lang="es-CO" dirty="0"/>
                        <a:t>  8,074,188,401</a:t>
                      </a:r>
                    </a:p>
                  </a:txBody>
                  <a:tcPr/>
                </a:tc>
                <a:tc>
                  <a:txBody>
                    <a:bodyPr/>
                    <a:lstStyle/>
                    <a:p>
                      <a:pPr algn="ctr"/>
                      <a:r>
                        <a:rPr lang="es-CO" dirty="0"/>
                        <a:t>342</a:t>
                      </a:r>
                    </a:p>
                  </a:txBody>
                  <a:tcPr/>
                </a:tc>
                <a:extLst>
                  <a:ext uri="{0D108BD9-81ED-4DB2-BD59-A6C34878D82A}">
                    <a16:rowId xmlns:a16="http://schemas.microsoft.com/office/drawing/2014/main" val="3287756594"/>
                  </a:ext>
                </a:extLst>
              </a:tr>
            </a:tbl>
          </a:graphicData>
        </a:graphic>
      </p:graphicFrame>
      <p:sp>
        <p:nvSpPr>
          <p:cNvPr id="6" name="CuadroTexto 5">
            <a:extLst>
              <a:ext uri="{FF2B5EF4-FFF2-40B4-BE49-F238E27FC236}">
                <a16:creationId xmlns:a16="http://schemas.microsoft.com/office/drawing/2014/main" id="{DD65558C-C1B6-31B5-EF74-C52F7B14EC1B}"/>
              </a:ext>
            </a:extLst>
          </p:cNvPr>
          <p:cNvSpPr txBox="1"/>
          <p:nvPr/>
        </p:nvSpPr>
        <p:spPr>
          <a:xfrm>
            <a:off x="6029618" y="5758004"/>
            <a:ext cx="5073889" cy="646331"/>
          </a:xfrm>
          <a:prstGeom prst="rect">
            <a:avLst/>
          </a:prstGeom>
          <a:noFill/>
        </p:spPr>
        <p:txBody>
          <a:bodyPr wrap="none" rtlCol="0">
            <a:spAutoFit/>
          </a:bodyPr>
          <a:lstStyle/>
          <a:p>
            <a:r>
              <a:rPr lang="es-CO" dirty="0"/>
              <a:t>De acuerdo con la información publicada por el SAT</a:t>
            </a:r>
          </a:p>
          <a:p>
            <a:r>
              <a:rPr lang="es-CO" dirty="0"/>
              <a:t>tiene autorizado 52 </a:t>
            </a:r>
            <a:r>
              <a:rPr lang="es-CO" dirty="0" err="1"/>
              <a:t>PAC’s</a:t>
            </a:r>
            <a:r>
              <a:rPr lang="es-CO" dirty="0"/>
              <a:t>.</a:t>
            </a:r>
          </a:p>
        </p:txBody>
      </p:sp>
      <p:pic>
        <p:nvPicPr>
          <p:cNvPr id="3" name="Picture 1">
            <a:extLst>
              <a:ext uri="{FF2B5EF4-FFF2-40B4-BE49-F238E27FC236}">
                <a16:creationId xmlns:a16="http://schemas.microsoft.com/office/drawing/2014/main" id="{3DE91D70-7C47-3461-E02C-820A0EEE16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0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59AE3-F982-3706-2FC9-C3FEDCAFCE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836C41A-08F8-C334-A0F3-6D7990228D9E}"/>
              </a:ext>
            </a:extLst>
          </p:cNvPr>
          <p:cNvSpPr>
            <a:spLocks noGrp="1"/>
          </p:cNvSpPr>
          <p:nvPr>
            <p:ph type="title"/>
          </p:nvPr>
        </p:nvSpPr>
        <p:spPr>
          <a:xfrm>
            <a:off x="581193" y="535098"/>
            <a:ext cx="11029616" cy="988332"/>
          </a:xfrm>
        </p:spPr>
        <p:txBody>
          <a:bodyPr rtlCol="0" anchor="b">
            <a:normAutofit/>
          </a:bodyPr>
          <a:lstStyle/>
          <a:p>
            <a:pPr rtl="0"/>
            <a:r>
              <a:rPr lang="es-MX" dirty="0"/>
              <a:t>RESULTADOS DEL USO DEL CFDI  - SAT</a:t>
            </a:r>
          </a:p>
        </p:txBody>
      </p:sp>
      <p:sp>
        <p:nvSpPr>
          <p:cNvPr id="8" name="Marcador de contenido 7">
            <a:extLst>
              <a:ext uri="{FF2B5EF4-FFF2-40B4-BE49-F238E27FC236}">
                <a16:creationId xmlns:a16="http://schemas.microsoft.com/office/drawing/2014/main" id="{9AE2918C-1BF8-D9EC-26EE-F9D8200F09A6}"/>
              </a:ext>
            </a:extLst>
          </p:cNvPr>
          <p:cNvSpPr>
            <a:spLocks noGrp="1"/>
          </p:cNvSpPr>
          <p:nvPr>
            <p:ph sz="half" idx="2"/>
          </p:nvPr>
        </p:nvSpPr>
        <p:spPr>
          <a:xfrm>
            <a:off x="581194" y="2926052"/>
            <a:ext cx="5393100" cy="2934999"/>
          </a:xfrm>
        </p:spPr>
        <p:txBody>
          <a:bodyPr anchor="t">
            <a:normAutofit/>
          </a:bodyPr>
          <a:lstStyle/>
          <a:p>
            <a:pPr marL="305435" indent="-305435"/>
            <a:r>
              <a:rPr lang="es-CO" dirty="0"/>
              <a:t>Más de 1.5 millones de contribuyentes emiten CFDI en México.</a:t>
            </a:r>
            <a:endParaRPr lang="es-ES"/>
          </a:p>
          <a:p>
            <a:pPr marL="305435" indent="-305435"/>
            <a:r>
              <a:rPr lang="es-CO" dirty="0"/>
              <a:t>Se procesan más de 30 millones de CFDI diarios.</a:t>
            </a:r>
          </a:p>
          <a:p>
            <a:pPr marL="305435" indent="-305435"/>
            <a:r>
              <a:rPr lang="es-CO" dirty="0"/>
              <a:t>El CFDI ha ayudado a reducir la evasión fiscal en un 30%.</a:t>
            </a:r>
          </a:p>
          <a:p>
            <a:pPr marL="305435" indent="-305435"/>
            <a:r>
              <a:rPr lang="es-CO" dirty="0"/>
              <a:t>El comportamiento desde 2018 a la fecha la recaudación tributaria se ha incrementado año con año.</a:t>
            </a:r>
          </a:p>
        </p:txBody>
      </p:sp>
      <p:pic>
        <p:nvPicPr>
          <p:cNvPr id="10" name="Imagen 9" descr="Un hombre en traje con la boca abierta&#10;&#10;Descripción generada automáticamente con confianza media">
            <a:extLst>
              <a:ext uri="{FF2B5EF4-FFF2-40B4-BE49-F238E27FC236}">
                <a16:creationId xmlns:a16="http://schemas.microsoft.com/office/drawing/2014/main" id="{1DDC6BDC-5757-C55F-F60B-ABDF5637CF6B}"/>
              </a:ext>
            </a:extLst>
          </p:cNvPr>
          <p:cNvPicPr>
            <a:picLocks noChangeAspect="1"/>
          </p:cNvPicPr>
          <p:nvPr/>
        </p:nvPicPr>
        <p:blipFill>
          <a:blip r:embed="rId3">
            <a:extLst>
              <a:ext uri="{837473B0-CC2E-450A-ABE3-18F120FF3D39}">
                <a1611:picAttrSrcUrl xmlns:a1611="http://schemas.microsoft.com/office/drawing/2016/11/main" r:id="rId4"/>
              </a:ext>
            </a:extLst>
          </a:blip>
          <a:srcRect b="2547"/>
          <a:stretch/>
        </p:blipFill>
        <p:spPr>
          <a:xfrm>
            <a:off x="6217709" y="2926052"/>
            <a:ext cx="5393100" cy="2934999"/>
          </a:xfrm>
          <a:prstGeom prst="rect">
            <a:avLst/>
          </a:prstGeom>
          <a:noFill/>
        </p:spPr>
      </p:pic>
      <p:pic>
        <p:nvPicPr>
          <p:cNvPr id="13" name="Picture 1">
            <a:extLst>
              <a:ext uri="{FF2B5EF4-FFF2-40B4-BE49-F238E27FC236}">
                <a16:creationId xmlns:a16="http://schemas.microsoft.com/office/drawing/2014/main" id="{EF9DDE61-6ED8-3EB7-DFE0-B414DA1441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0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499D-5C6E-7036-DD02-2627E0BDAF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016671E-AA6A-CB84-A128-66C516B92504}"/>
              </a:ext>
            </a:extLst>
          </p:cNvPr>
          <p:cNvSpPr>
            <a:spLocks noGrp="1"/>
          </p:cNvSpPr>
          <p:nvPr>
            <p:ph type="title"/>
          </p:nvPr>
        </p:nvSpPr>
        <p:spPr>
          <a:xfrm>
            <a:off x="581192" y="702156"/>
            <a:ext cx="11029616" cy="844542"/>
          </a:xfrm>
        </p:spPr>
        <p:txBody>
          <a:bodyPr rtlCol="0" anchor="b">
            <a:normAutofit/>
          </a:bodyPr>
          <a:lstStyle/>
          <a:p>
            <a:pPr rtl="0"/>
            <a:r>
              <a:rPr lang="es-MX" dirty="0"/>
              <a:t>Panorama DE ingresos tributarios</a:t>
            </a:r>
          </a:p>
        </p:txBody>
      </p:sp>
      <p:pic>
        <p:nvPicPr>
          <p:cNvPr id="4098" name="Picture 2">
            <a:extLst>
              <a:ext uri="{FF2B5EF4-FFF2-40B4-BE49-F238E27FC236}">
                <a16:creationId xmlns:a16="http://schemas.microsoft.com/office/drawing/2014/main" id="{CF495302-035D-EA24-E5BB-6334FB3A72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941" y="2180496"/>
            <a:ext cx="10680970" cy="4395402"/>
          </a:xfrm>
          <a:prstGeom prst="rect">
            <a:avLst/>
          </a:prstGeom>
          <a:solidFill>
            <a:srgbClr val="FFFFFF"/>
          </a:solidFill>
        </p:spPr>
      </p:pic>
      <p:pic>
        <p:nvPicPr>
          <p:cNvPr id="3" name="Picture 1">
            <a:extLst>
              <a:ext uri="{FF2B5EF4-FFF2-40B4-BE49-F238E27FC236}">
                <a16:creationId xmlns:a16="http://schemas.microsoft.com/office/drawing/2014/main" id="{2FD473BE-3D51-F6DF-72E5-4A7525C2EB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691" y="6419853"/>
            <a:ext cx="1565469" cy="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1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5B43A-3487-27D2-50A6-D52B46DC316E}"/>
              </a:ext>
            </a:extLst>
          </p:cNvPr>
          <p:cNvSpPr>
            <a:spLocks noGrp="1"/>
          </p:cNvSpPr>
          <p:nvPr>
            <p:ph type="title"/>
          </p:nvPr>
        </p:nvSpPr>
        <p:spPr>
          <a:xfrm>
            <a:off x="581193" y="729658"/>
            <a:ext cx="11029616" cy="812815"/>
          </a:xfrm>
        </p:spPr>
        <p:txBody>
          <a:bodyPr/>
          <a:lstStyle/>
          <a:p>
            <a:pPr algn="ctr"/>
            <a:r>
              <a:rPr lang="es-CO" dirty="0"/>
              <a:t>PAISES LÍDERES EN LA EMISIÓN DE CFDI</a:t>
            </a:r>
          </a:p>
        </p:txBody>
      </p:sp>
      <p:pic>
        <p:nvPicPr>
          <p:cNvPr id="6" name="Marcador de contenido 5" descr="Dibujo de una persona&#10;&#10;Descripción generada automáticamente con confianza media">
            <a:extLst>
              <a:ext uri="{FF2B5EF4-FFF2-40B4-BE49-F238E27FC236}">
                <a16:creationId xmlns:a16="http://schemas.microsoft.com/office/drawing/2014/main" id="{874F4811-1B52-3428-41E3-3EF40B4AE8D5}"/>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1731583" y="3304601"/>
            <a:ext cx="2657475" cy="1714500"/>
          </a:xfrm>
        </p:spPr>
      </p:pic>
      <p:pic>
        <p:nvPicPr>
          <p:cNvPr id="8" name="Marcador de contenido 7" descr="Imagen que contiene ropa, camiseta, vestido">
            <a:extLst>
              <a:ext uri="{FF2B5EF4-FFF2-40B4-BE49-F238E27FC236}">
                <a16:creationId xmlns:a16="http://schemas.microsoft.com/office/drawing/2014/main" id="{CDFE3246-FCB9-FE58-7AC3-3A484CA9A39A}"/>
              </a:ext>
            </a:extLst>
          </p:cNvPr>
          <p:cNvPicPr>
            <a:picLocks noGrp="1" noChangeAspect="1"/>
          </p:cNvPicPr>
          <p:nvPr>
            <p:ph sz="half" idx="2"/>
          </p:nvPr>
        </p:nvPicPr>
        <p:blipFill>
          <a:blip r:embed="rId4">
            <a:extLst>
              <a:ext uri="{837473B0-CC2E-450A-ABE3-18F120FF3D39}">
                <a1611:picAttrSrcUrl xmlns:a1611="http://schemas.microsoft.com/office/drawing/2016/11/main" r:id="rId3"/>
              </a:ext>
            </a:extLst>
          </a:blip>
          <a:stretch>
            <a:fillRect/>
          </a:stretch>
        </p:blipFill>
        <p:spPr>
          <a:xfrm>
            <a:off x="4913315" y="3215657"/>
            <a:ext cx="2657475" cy="1625987"/>
          </a:xfrm>
        </p:spPr>
      </p:pic>
      <p:pic>
        <p:nvPicPr>
          <p:cNvPr id="11" name="Imagen 10" descr="Logotipo">
            <a:extLst>
              <a:ext uri="{FF2B5EF4-FFF2-40B4-BE49-F238E27FC236}">
                <a16:creationId xmlns:a16="http://schemas.microsoft.com/office/drawing/2014/main" id="{66A7A10B-F28D-BB40-8681-E28944510062}"/>
              </a:ext>
            </a:extLst>
          </p:cNvPr>
          <p:cNvPicPr>
            <a:picLocks noChangeAspect="1"/>
          </p:cNvPicPr>
          <p:nvPr/>
        </p:nvPicPr>
        <p:blipFill>
          <a:blip r:embed="rId5">
            <a:extLst>
              <a:ext uri="{837473B0-CC2E-450A-ABE3-18F120FF3D39}">
                <a1611:picAttrSrcUrl xmlns:a1611="http://schemas.microsoft.com/office/drawing/2016/11/main" r:id="rId3"/>
              </a:ext>
            </a:extLst>
          </a:blip>
          <a:stretch>
            <a:fillRect/>
          </a:stretch>
        </p:blipFill>
        <p:spPr>
          <a:xfrm>
            <a:off x="8095047" y="3215656"/>
            <a:ext cx="2859646" cy="1625987"/>
          </a:xfrm>
          <a:prstGeom prst="rect">
            <a:avLst/>
          </a:prstGeom>
        </p:spPr>
      </p:pic>
      <p:sp>
        <p:nvSpPr>
          <p:cNvPr id="13" name="CuadroTexto 12">
            <a:extLst>
              <a:ext uri="{FF2B5EF4-FFF2-40B4-BE49-F238E27FC236}">
                <a16:creationId xmlns:a16="http://schemas.microsoft.com/office/drawing/2014/main" id="{55001569-F8B8-2D6D-0C5C-F2E96B4D1CEB}"/>
              </a:ext>
            </a:extLst>
          </p:cNvPr>
          <p:cNvSpPr txBox="1"/>
          <p:nvPr/>
        </p:nvSpPr>
        <p:spPr>
          <a:xfrm>
            <a:off x="2734403" y="5323447"/>
            <a:ext cx="646331" cy="369332"/>
          </a:xfrm>
          <a:prstGeom prst="rect">
            <a:avLst/>
          </a:prstGeom>
          <a:noFill/>
        </p:spPr>
        <p:txBody>
          <a:bodyPr wrap="none" rtlCol="0">
            <a:spAutoFit/>
          </a:bodyPr>
          <a:lstStyle/>
          <a:p>
            <a:r>
              <a:rPr lang="es-CO" dirty="0"/>
              <a:t>2003</a:t>
            </a:r>
          </a:p>
        </p:txBody>
      </p:sp>
      <p:sp>
        <p:nvSpPr>
          <p:cNvPr id="14" name="CuadroTexto 13">
            <a:extLst>
              <a:ext uri="{FF2B5EF4-FFF2-40B4-BE49-F238E27FC236}">
                <a16:creationId xmlns:a16="http://schemas.microsoft.com/office/drawing/2014/main" id="{1985100A-43BF-A6BB-6483-9022A355D66E}"/>
              </a:ext>
            </a:extLst>
          </p:cNvPr>
          <p:cNvSpPr txBox="1"/>
          <p:nvPr/>
        </p:nvSpPr>
        <p:spPr>
          <a:xfrm>
            <a:off x="5974031" y="5340052"/>
            <a:ext cx="646331" cy="369332"/>
          </a:xfrm>
          <a:prstGeom prst="rect">
            <a:avLst/>
          </a:prstGeom>
          <a:noFill/>
        </p:spPr>
        <p:txBody>
          <a:bodyPr wrap="none" rtlCol="0">
            <a:spAutoFit/>
          </a:bodyPr>
          <a:lstStyle/>
          <a:p>
            <a:r>
              <a:rPr lang="es-CO" dirty="0"/>
              <a:t>2004</a:t>
            </a:r>
          </a:p>
        </p:txBody>
      </p:sp>
      <p:sp>
        <p:nvSpPr>
          <p:cNvPr id="15" name="CuadroTexto 14">
            <a:extLst>
              <a:ext uri="{FF2B5EF4-FFF2-40B4-BE49-F238E27FC236}">
                <a16:creationId xmlns:a16="http://schemas.microsoft.com/office/drawing/2014/main" id="{8A778EC4-AC05-2F13-332A-70ADA3CB3DC0}"/>
              </a:ext>
            </a:extLst>
          </p:cNvPr>
          <p:cNvSpPr txBox="1"/>
          <p:nvPr/>
        </p:nvSpPr>
        <p:spPr>
          <a:xfrm>
            <a:off x="9177469" y="5365710"/>
            <a:ext cx="646331" cy="369332"/>
          </a:xfrm>
          <a:prstGeom prst="rect">
            <a:avLst/>
          </a:prstGeom>
          <a:noFill/>
        </p:spPr>
        <p:txBody>
          <a:bodyPr wrap="none" rtlCol="0">
            <a:spAutoFit/>
          </a:bodyPr>
          <a:lstStyle/>
          <a:p>
            <a:r>
              <a:rPr lang="es-CO" dirty="0"/>
              <a:t>2005</a:t>
            </a:r>
          </a:p>
        </p:txBody>
      </p:sp>
      <p:pic>
        <p:nvPicPr>
          <p:cNvPr id="3" name="Picture 1">
            <a:extLst>
              <a:ext uri="{FF2B5EF4-FFF2-40B4-BE49-F238E27FC236}">
                <a16:creationId xmlns:a16="http://schemas.microsoft.com/office/drawing/2014/main" id="{2D22365F-3A63-539F-7EDC-7F3F9C3271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7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es-MX" dirty="0"/>
              <a:t>Breve historia del cfdi en México</a:t>
            </a:r>
          </a:p>
        </p:txBody>
      </p:sp>
      <p:graphicFrame>
        <p:nvGraphicFramePr>
          <p:cNvPr id="6" name="Marcador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176061208"/>
              </p:ext>
            </p:extLst>
          </p:nvPr>
        </p:nvGraphicFramePr>
        <p:xfrm>
          <a:off x="719571" y="2046083"/>
          <a:ext cx="6854248" cy="3804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3C972F93-E120-5732-06E7-A44839DBA109}"/>
              </a:ext>
            </a:extLst>
          </p:cNvPr>
          <p:cNvSpPr txBox="1"/>
          <p:nvPr/>
        </p:nvSpPr>
        <p:spPr>
          <a:xfrm>
            <a:off x="1145262" y="3788892"/>
            <a:ext cx="646331" cy="369332"/>
          </a:xfrm>
          <a:prstGeom prst="rect">
            <a:avLst/>
          </a:prstGeom>
          <a:noFill/>
        </p:spPr>
        <p:txBody>
          <a:bodyPr wrap="none" rtlCol="0">
            <a:spAutoFit/>
          </a:bodyPr>
          <a:lstStyle/>
          <a:p>
            <a:r>
              <a:rPr lang="es-CO" dirty="0"/>
              <a:t>2004</a:t>
            </a:r>
          </a:p>
        </p:txBody>
      </p:sp>
      <p:sp>
        <p:nvSpPr>
          <p:cNvPr id="5" name="CuadroTexto 4">
            <a:extLst>
              <a:ext uri="{FF2B5EF4-FFF2-40B4-BE49-F238E27FC236}">
                <a16:creationId xmlns:a16="http://schemas.microsoft.com/office/drawing/2014/main" id="{D5D5E74C-8604-3088-181D-040CF44E1FDA}"/>
              </a:ext>
            </a:extLst>
          </p:cNvPr>
          <p:cNvSpPr txBox="1"/>
          <p:nvPr/>
        </p:nvSpPr>
        <p:spPr>
          <a:xfrm>
            <a:off x="899319" y="4846654"/>
            <a:ext cx="646331" cy="369332"/>
          </a:xfrm>
          <a:prstGeom prst="rect">
            <a:avLst/>
          </a:prstGeom>
          <a:noFill/>
        </p:spPr>
        <p:txBody>
          <a:bodyPr wrap="none" rtlCol="0">
            <a:spAutoFit/>
          </a:bodyPr>
          <a:lstStyle/>
          <a:p>
            <a:r>
              <a:rPr lang="es-CO" dirty="0"/>
              <a:t>2005</a:t>
            </a:r>
          </a:p>
        </p:txBody>
      </p:sp>
      <p:pic>
        <p:nvPicPr>
          <p:cNvPr id="3" name="Picture 1">
            <a:extLst>
              <a:ext uri="{FF2B5EF4-FFF2-40B4-BE49-F238E27FC236}">
                <a16:creationId xmlns:a16="http://schemas.microsoft.com/office/drawing/2014/main" id="{D74CF148-ACAD-A10E-34B7-1261AD3BC2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4498" y="6241626"/>
            <a:ext cx="1697502" cy="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322005"/>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9671_TF56390039_Win32" id="{6E439996-84EB-442B-81F0-3A34FA2EB35A}" vid="{07E61665-08E7-4204-B220-B3D664A24A2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1FC7EA150CF64B8979493AA4270E4A" ma:contentTypeVersion="15" ma:contentTypeDescription="Create a new document." ma:contentTypeScope="" ma:versionID="921720c65db1e6c073c3ccbc0d0a0648">
  <xsd:schema xmlns:xsd="http://www.w3.org/2001/XMLSchema" xmlns:xs="http://www.w3.org/2001/XMLSchema" xmlns:p="http://schemas.microsoft.com/office/2006/metadata/properties" xmlns:ns2="0146db2f-7e71-4639-9ed8-b858582c8fd9" xmlns:ns3="fcacf45b-ba58-4265-8cd6-40e9a8850a65" targetNamespace="http://schemas.microsoft.com/office/2006/metadata/properties" ma:root="true" ma:fieldsID="92237c2b7fceeb40badfdae49aa69449" ns2:_="" ns3:_="">
    <xsd:import namespace="0146db2f-7e71-4639-9ed8-b858582c8fd9"/>
    <xsd:import namespace="fcacf45b-ba58-4265-8cd6-40e9a8850a6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46db2f-7e71-4639-9ed8-b858582c8fd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52f7098-74db-4f6a-9a3a-7a907e57769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acf45b-ba58-4265-8cd6-40e9a8850a6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098f7de-d41c-496a-8e09-a52bfc776380}" ma:internalName="TaxCatchAll" ma:showField="CatchAllData" ma:web="fcacf45b-ba58-4265-8cd6-40e9a8850a6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acf45b-ba58-4265-8cd6-40e9a8850a65" xsi:nil="true"/>
    <lcf76f155ced4ddcb4097134ff3c332f xmlns="0146db2f-7e71-4639-9ed8-b858582c8f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C174C9-7CFE-48B8-A77B-37A84EF58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46db2f-7e71-4639-9ed8-b858582c8fd9"/>
    <ds:schemaRef ds:uri="fcacf45b-ba58-4265-8cd6-40e9a8850a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7D68B-49C8-4845-B941-8E3C1D8D8DDA}">
  <ds:schemaRefs>
    <ds:schemaRef ds:uri="http://schemas.microsoft.com/sharepoint/v3/contenttype/forms"/>
  </ds:schemaRefs>
</ds:datastoreItem>
</file>

<file path=customXml/itemProps3.xml><?xml version="1.0" encoding="utf-8"?>
<ds:datastoreItem xmlns:ds="http://schemas.openxmlformats.org/officeDocument/2006/customXml" ds:itemID="{067A2ECC-8BD0-4F99-9A89-9801DCA2A592}">
  <ds:schemaRefs>
    <ds:schemaRef ds:uri="http://schemas.microsoft.com/office/2006/metadata/properties"/>
    <ds:schemaRef ds:uri="http://schemas.microsoft.com/office/infopath/2007/PartnerControls"/>
    <ds:schemaRef ds:uri="fcacf45b-ba58-4265-8cd6-40e9a8850a65"/>
    <ds:schemaRef ds:uri="0146db2f-7e71-4639-9ed8-b858582c8fd9"/>
  </ds:schemaRefs>
</ds:datastoreItem>
</file>

<file path=docProps/app.xml><?xml version="1.0" encoding="utf-8"?>
<Properties xmlns="http://schemas.openxmlformats.org/officeDocument/2006/extended-properties" xmlns:vt="http://schemas.openxmlformats.org/officeDocument/2006/docPropsVTypes">
  <Template>{A0C3B549-B6E3-431E-9071-AD8AA0117187}tf56390039_win32</Template>
  <TotalTime>1750</TotalTime>
  <Words>3559</Words>
  <Application>Microsoft Office PowerPoint</Application>
  <PresentationFormat>Widescreen</PresentationFormat>
  <Paragraphs>402</Paragraphs>
  <Slides>39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Calibri</vt:lpstr>
      <vt:lpstr>Centaur</vt:lpstr>
      <vt:lpstr>Courier New</vt:lpstr>
      <vt:lpstr>Gill Sans MT</vt:lpstr>
      <vt:lpstr>Montserrat</vt:lpstr>
      <vt:lpstr>Roboto</vt:lpstr>
      <vt:lpstr>Wingdings</vt:lpstr>
      <vt:lpstr>Wingdings 2</vt:lpstr>
      <vt:lpstr>Wingdings,Sans-Serif</vt:lpstr>
      <vt:lpstr>Dividendo</vt:lpstr>
      <vt:lpstr>Recomendaciones</vt:lpstr>
      <vt:lpstr>CPC Manuel Aguilar Bojórquez</vt:lpstr>
      <vt:lpstr>COMPROBATES FISCALES CFDI</vt:lpstr>
      <vt:lpstr>Temas:</vt:lpstr>
      <vt:lpstr>Panorama DE cfdi emitidos por año</vt:lpstr>
      <vt:lpstr>RESULTADOS DEL USO DEL CFDI  - SAT</vt:lpstr>
      <vt:lpstr>Panorama DE ingresos tributarios</vt:lpstr>
      <vt:lpstr>PAISES LÍDERES EN LA EMISIÓN DE CFDI</vt:lpstr>
      <vt:lpstr>Breve historia del cfdi en México</vt:lpstr>
      <vt:lpstr>Breve historia del cfdi en méxico</vt:lpstr>
      <vt:lpstr>Breve historia del cfdi en méxico</vt:lpstr>
      <vt:lpstr>COMPROBANTE FISCAL DIGITAL POR INTERNET - CFDI</vt:lpstr>
      <vt:lpstr>objetivos - CFDI</vt:lpstr>
      <vt:lpstr>Beneficios - CFDI</vt:lpstr>
      <vt:lpstr>Fundamento legal - CFDI</vt:lpstr>
      <vt:lpstr>REQUISITOS PARA EMITIR CFDI</vt:lpstr>
      <vt:lpstr>Datos que contiene el CFDI</vt:lpstr>
      <vt:lpstr>Más Datos que contiene el CFDI</vt:lpstr>
      <vt:lpstr>TIPOS DE CFDI</vt:lpstr>
      <vt:lpstr>TIPOS DE CFDI</vt:lpstr>
      <vt:lpstr>CFDI DE INGRESOS</vt:lpstr>
      <vt:lpstr>CFDI DE EGRESOS</vt:lpstr>
      <vt:lpstr>CFDI DE NÓMINA</vt:lpstr>
      <vt:lpstr>CFDI DE RECEPCIÓN DE PAGOS – REP – complemento de pago</vt:lpstr>
      <vt:lpstr>CFDI DE TRASLADO</vt:lpstr>
      <vt:lpstr>CFDI DE RETENCIÓN E INFORMACIÓN DE PAGOS</vt:lpstr>
      <vt:lpstr>RECOMENDACIONES</vt:lpstr>
      <vt:lpstr>ANÁLISIS DE LA INFORMACIÓN GENERADA POR LOS CFDI</vt:lpstr>
      <vt:lpstr>Comunicados, invitaciones del sat</vt:lpstr>
      <vt:lpstr>Comunicados, invitaciones del sat</vt:lpstr>
      <vt:lpstr>Comunicados, invitaciones del sat</vt:lpstr>
      <vt:lpstr>Comunicados, invitaciones del sat</vt:lpstr>
      <vt:lpstr>Comunicados, invitaciones del sat</vt:lpstr>
      <vt:lpstr>RESTRICCIÓN DE SELLOS DIGITALES</vt:lpstr>
      <vt:lpstr>CANCELACIÓN DE CFDI</vt:lpstr>
      <vt:lpstr>MULTAS </vt:lpstr>
      <vt:lpstr>JURISPRUDENCIA </vt:lpstr>
      <vt:lpstr>RECOMENDACIONES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C.P. Manuel Aguilar Bojorquez</dc:creator>
  <cp:lastModifiedBy>PALOMA DURAZO PRECIADO</cp:lastModifiedBy>
  <cp:revision>332</cp:revision>
  <dcterms:created xsi:type="dcterms:W3CDTF">2024-11-22T02:20:06Z</dcterms:created>
  <dcterms:modified xsi:type="dcterms:W3CDTF">2024-11-26T17:55:42Z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0x010100711FC7EA150CF64B8979493AA4270E4A</vt:lpwstr>
  </property>
  <property fmtid="{D5CDD505-2E9C-101B-9397-08002B2CF9AE}" pid="3" name="MediaServiceImageTags">
    <vt:lpwstr/>
  </property>
</Properties>
</file>